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34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responsivo" id="{A20A1777-CBFE-9841-BB0B-2D3C9AA1C98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346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Sistemi a griglia" id="{40FA97B8-AE6F-7E48-9448-50AC877DE12B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39"/>
            <p14:sldId id="340"/>
            <p14:sldId id="341"/>
            <p14:sldId id="342"/>
            <p14:sldId id="343"/>
            <p14:sldId id="344"/>
            <p14:sldId id="34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89"/>
    <a:srgbClr val="BC2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8"/>
    <p:restoredTop sz="94750"/>
  </p:normalViewPr>
  <p:slideViewPr>
    <p:cSldViewPr snapToGrid="0" snapToObjects="1">
      <p:cViewPr varScale="1">
        <p:scale>
          <a:sx n="93" d="100"/>
          <a:sy n="93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48C2E-6CBC-CC49-9429-E5AEED773D61}" type="datetimeFigureOut">
              <a:rPr lang="it-IT" smtClean="0"/>
              <a:t>06/10/16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9345C-489D-6842-9700-09408CB54C4E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61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9345C-489D-6842-9700-09408CB54C4E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0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38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09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962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20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 10’</a:t>
            </a:r>
            <a:endParaRPr lang="it-IT" dirty="0" smtClean="0"/>
          </a:p>
          <a:p>
            <a:r>
              <a:rPr lang="it-IT" dirty="0" smtClean="0"/>
              <a:t>Entriamo</a:t>
            </a:r>
            <a:r>
              <a:rPr lang="it-IT" baseline="0" dirty="0" smtClean="0"/>
              <a:t> subito nel vivo del discorso parlando di Bootstrap...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30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...Bootstrap è un </a:t>
            </a:r>
            <a:r>
              <a:rPr lang="it-IT" b="1" dirty="0" err="1" smtClean="0"/>
              <a:t>framework</a:t>
            </a:r>
            <a:r>
              <a:rPr lang="it-IT" dirty="0" smtClean="0"/>
              <a:t> per la realizzazione del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frontend</a:t>
            </a:r>
            <a:r>
              <a:rPr lang="it-IT" baseline="0" dirty="0" smtClean="0"/>
              <a:t> </a:t>
            </a:r>
            <a:r>
              <a:rPr lang="it-IT" dirty="0" smtClean="0"/>
              <a:t>di applicazioni web...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7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...si</a:t>
            </a:r>
            <a:r>
              <a:rPr lang="it-IT" baseline="0" dirty="0" smtClean="0"/>
              <a:t> può scaricare dal sito </a:t>
            </a:r>
            <a:r>
              <a:rPr lang="it-IT" baseline="0" dirty="0" err="1" smtClean="0"/>
              <a:t>getbootstrap.com</a:t>
            </a:r>
            <a:r>
              <a:rPr lang="it-IT" baseline="0" dirty="0" smtClean="0"/>
              <a:t> ...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09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aseline="0" dirty="0" smtClean="0"/>
              <a:t>...cliccando sul pulsante “download” scegliamo la prima versione. Source code invece fornisce il file sorgente scritto in </a:t>
            </a:r>
            <a:r>
              <a:rPr lang="it-IT" baseline="0" dirty="0" err="1" smtClean="0"/>
              <a:t>Less</a:t>
            </a:r>
            <a:r>
              <a:rPr lang="it-IT" baseline="0" dirty="0" smtClean="0"/>
              <a:t>, mentre l'altra versione (</a:t>
            </a:r>
            <a:r>
              <a:rPr lang="it-IT" baseline="0" dirty="0" err="1" smtClean="0"/>
              <a:t>Sass</a:t>
            </a:r>
            <a:r>
              <a:rPr lang="it-IT" baseline="0" dirty="0" smtClean="0"/>
              <a:t>) mette a disposizione il sorgente riscritto in </a:t>
            </a:r>
            <a:r>
              <a:rPr lang="it-IT" baseline="0" dirty="0" err="1" smtClean="0"/>
              <a:t>Scss</a:t>
            </a:r>
            <a:r>
              <a:rPr lang="it-IT" baseline="0" dirty="0" smtClean="0"/>
              <a:t>...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4622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...includiamo Bootstrap</a:t>
            </a:r>
            <a:r>
              <a:rPr lang="it-IT" baseline="0" dirty="0" smtClean="0"/>
              <a:t> nel nostro progetto come nell'immagine d'esempio...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23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...sempre dallo stesso sito possiamo</a:t>
            </a:r>
            <a:r>
              <a:rPr lang="it-IT" baseline="0" dirty="0" smtClean="0"/>
              <a:t> copiare il </a:t>
            </a:r>
            <a:r>
              <a:rPr lang="it-IT" baseline="0" dirty="0" err="1" smtClean="0"/>
              <a:t>template</a:t>
            </a:r>
            <a:r>
              <a:rPr lang="it-IT" baseline="0" dirty="0" smtClean="0"/>
              <a:t> di base, cliccando su "</a:t>
            </a:r>
            <a:r>
              <a:rPr lang="it-IT" baseline="0" dirty="0" err="1" smtClean="0"/>
              <a:t>getting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" e poi su "</a:t>
            </a:r>
            <a:r>
              <a:rPr lang="it-IT" baseline="0" dirty="0" err="1" smtClean="0"/>
              <a:t>basic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template</a:t>
            </a:r>
            <a:r>
              <a:rPr lang="it-IT" baseline="0" dirty="0" smtClean="0"/>
              <a:t>"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04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643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...arrivati</a:t>
            </a:r>
            <a:r>
              <a:rPr lang="it-IT" baseline="0" dirty="0" smtClean="0"/>
              <a:t> a questo punto apriamo "Visual Studio Code" e incolliamo il </a:t>
            </a:r>
            <a:r>
              <a:rPr lang="it-IT" baseline="0" dirty="0" err="1" smtClean="0"/>
              <a:t>template</a:t>
            </a:r>
            <a:r>
              <a:rPr lang="it-IT" baseline="0" dirty="0" smtClean="0"/>
              <a:t> che abbiamo appena copiato.</a:t>
            </a:r>
          </a:p>
          <a:p>
            <a:r>
              <a:rPr lang="it-IT" baseline="0" dirty="0" smtClean="0"/>
              <a:t>Perfetto! Adesso siamo davvero pronti per iniziare a usare Bootstrap!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51913-5940-7944-A424-C191D56F9C7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82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79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511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389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40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575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Da sempre infatti, nelle intenzioni degli uomini del </a:t>
            </a:r>
            <a:r>
              <a:rPr lang="it-IT" dirty="0" err="1" smtClean="0"/>
              <a:t>Consortium</a:t>
            </a:r>
            <a:r>
              <a:rPr lang="it-IT" dirty="0" smtClean="0"/>
              <a:t>, HTML, e le sue evoluzioni, dovrebbe essere visto semplicemente come un linguaggio strutturale, alieno da qualunque scopo attinente la presentazione di un documento.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40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2658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499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37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810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368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860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703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214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2761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938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487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87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39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30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710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7269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649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593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090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250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4465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1426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22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771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63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098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72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77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795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9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05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A0575-AE8E-42B8-A071-CF1DACFA4AE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97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dirty="0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rgbClr val="8A8989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4684"/>
            <a:ext cx="10058400" cy="3724410"/>
          </a:xfrm>
        </p:spPr>
        <p:txBody>
          <a:bodyPr/>
          <a:lstStyle>
            <a:lvl1pPr>
              <a:buClr>
                <a:srgbClr val="8A8989"/>
              </a:buClr>
              <a:defRPr/>
            </a:lvl1pPr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1097280" y="687430"/>
            <a:ext cx="10058400" cy="65091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10/6/16</a:t>
            </a:fld>
            <a:endParaRPr lang="en-US" dirty="0"/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8" name="Rettangolo 17"/>
          <p:cNvSpPr/>
          <p:nvPr userDrawn="1"/>
        </p:nvSpPr>
        <p:spPr>
          <a:xfrm>
            <a:off x="973667" y="1642533"/>
            <a:ext cx="10238816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/>
          <p:cNvCxnSpPr/>
          <p:nvPr userDrawn="1"/>
        </p:nvCxnSpPr>
        <p:spPr>
          <a:xfrm>
            <a:off x="1040477" y="1347431"/>
            <a:ext cx="10115203" cy="0"/>
          </a:xfrm>
          <a:prstGeom prst="line">
            <a:avLst/>
          </a:prstGeom>
          <a:ln w="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rgbClr val="8A8989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708660"/>
            <a:ext cx="10058400" cy="10287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739140"/>
            <a:ext cx="10058400" cy="99822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rgbClr val="8A89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rgbClr val="8A89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2pPr>
              <a:buClr>
                <a:srgbClr val="8A8989"/>
              </a:buClr>
              <a:defRPr/>
            </a:lvl2pPr>
            <a:lvl3pPr>
              <a:buClr>
                <a:srgbClr val="8A8989"/>
              </a:buClr>
              <a:defRPr/>
            </a:lvl3pPr>
            <a:lvl4pPr>
              <a:buClr>
                <a:srgbClr val="8A8989"/>
              </a:buClr>
              <a:defRPr/>
            </a:lvl4pPr>
            <a:lvl5pPr>
              <a:buClr>
                <a:srgbClr val="8A8989"/>
              </a:buClr>
              <a:defRPr/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BC2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8A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87429"/>
            <a:ext cx="10058400" cy="1049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2628"/>
            <a:ext cx="1634310" cy="435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8A8989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watch.com/" TargetMode="External"/><Relationship Id="rId4" Type="http://schemas.openxmlformats.org/officeDocument/2006/relationships/hyperlink" Target="http://startbootstrap.com/" TargetMode="External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rapbootstrap.com/themes" TargetMode="External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Design Responsivo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Carmine </a:t>
            </a:r>
            <a:r>
              <a:rPr lang="it-IT" dirty="0" err="1" smtClean="0"/>
              <a:t>alfano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26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Visualizzazione dei contenuti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1268760"/>
            <a:ext cx="8310504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In tutti i processi creativi l’artista inizia la sua opera scegliendo lo spazio di utilizzo: la tela per il pittore, il blocco di marmo per lo scultore </a:t>
            </a:r>
            <a:r>
              <a:rPr lang="it-IT" b="1" dirty="0" err="1"/>
              <a:t>ecc</a:t>
            </a:r>
            <a:r>
              <a:rPr lang="it-IT" b="1" dirty="0"/>
              <a:t>…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 descr="Schermata 2015-01-05 alle 16.08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4"/>
          <a:stretch/>
        </p:blipFill>
        <p:spPr>
          <a:xfrm>
            <a:off x="2207568" y="2852936"/>
            <a:ext cx="8028384" cy="34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Il concetto di “cornice”</a:t>
            </a:r>
            <a:endParaRPr lang="it-IT" b="1" dirty="0"/>
          </a:p>
        </p:txBody>
      </p:sp>
      <p:pic>
        <p:nvPicPr>
          <p:cNvPr id="4" name="Immagine 3" descr="Schermata 2015-01-05 alle 16.03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0"/>
            <a:ext cx="7297254" cy="3384376"/>
          </a:xfrm>
          <a:prstGeom prst="rect">
            <a:avLst/>
          </a:prstGeom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4151784" y="2204866"/>
            <a:ext cx="3528392" cy="15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/>
              <a:t>Nel web la definizione di “cornice” oggi non è più applicabile.</a:t>
            </a:r>
          </a:p>
        </p:txBody>
      </p:sp>
      <p:sp>
        <p:nvSpPr>
          <p:cNvPr id="3" name="Rettangolo 2"/>
          <p:cNvSpPr/>
          <p:nvPr/>
        </p:nvSpPr>
        <p:spPr>
          <a:xfrm>
            <a:off x="1991544" y="4869160"/>
            <a:ext cx="835292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Perché è completamente a discrezione dell’</a:t>
            </a:r>
            <a:r>
              <a:rPr lang="it-IT" sz="2400" b="1" dirty="0"/>
              <a:t>utente</a:t>
            </a:r>
            <a:r>
              <a:rPr lang="it-IT" sz="2400" dirty="0"/>
              <a:t>, del suo </a:t>
            </a:r>
            <a:r>
              <a:rPr lang="it-IT" sz="2400" b="1" dirty="0"/>
              <a:t>browser</a:t>
            </a:r>
            <a:r>
              <a:rPr lang="it-IT" sz="2400" dirty="0"/>
              <a:t> e del </a:t>
            </a:r>
            <a:r>
              <a:rPr lang="it-IT" sz="2400" b="1" dirty="0" err="1"/>
              <a:t>device</a:t>
            </a:r>
            <a:r>
              <a:rPr lang="it-IT" sz="2400" b="1" dirty="0"/>
              <a:t> utilizzato</a:t>
            </a:r>
            <a:r>
              <a:rPr lang="it-IT" sz="2400" dirty="0"/>
              <a:t>, quindi dobbiamo iniziare a pensare ai contenuti come </a:t>
            </a:r>
            <a:r>
              <a:rPr lang="it-IT" sz="2400" b="1" dirty="0"/>
              <a:t>acqua</a:t>
            </a:r>
          </a:p>
        </p:txBody>
      </p:sp>
    </p:spTree>
    <p:extLst>
      <p:ext uri="{BB962C8B-B14F-4D97-AF65-F5344CB8AC3E}">
        <p14:creationId xmlns:p14="http://schemas.microsoft.com/office/powerpoint/2010/main" val="14412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Il concetto di “tela flessibile”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81200" y="1556794"/>
            <a:ext cx="8435280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La “tela” diventa quindi un ambiente flessibile e incontrollabile.</a:t>
            </a:r>
          </a:p>
          <a:p>
            <a:pPr marL="0" indent="0">
              <a:buNone/>
            </a:pPr>
            <a:r>
              <a:rPr lang="it-IT" dirty="0"/>
              <a:t>Potrebbe sembrare un aspetto negativo, in realtà apre scenari stimolanti, fornendo al design del Web potenzialità decisamente elevate rispetto ai vecchi standard di progettazione.</a:t>
            </a:r>
          </a:p>
        </p:txBody>
      </p:sp>
    </p:spTree>
    <p:extLst>
      <p:ext uri="{BB962C8B-B14F-4D97-AF65-F5344CB8AC3E}">
        <p14:creationId xmlns:p14="http://schemas.microsoft.com/office/powerpoint/2010/main" val="20159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Il concetto di “tela flessibile”</a:t>
            </a:r>
            <a:endParaRPr lang="it-IT" b="1" dirty="0"/>
          </a:p>
        </p:txBody>
      </p:sp>
      <p:pic>
        <p:nvPicPr>
          <p:cNvPr id="3" name="Immagine 2" descr="Schermata 2015-01-05 alle 16.41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t="38094" r="11304" b="5684"/>
          <a:stretch/>
        </p:blipFill>
        <p:spPr>
          <a:xfrm>
            <a:off x="2855640" y="3001503"/>
            <a:ext cx="6652806" cy="3318969"/>
          </a:xfrm>
          <a:prstGeom prst="rect">
            <a:avLst/>
          </a:prstGeo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1981200" y="1196753"/>
            <a:ext cx="843528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/>
              <a:t>Diversa risoluzione del monitor </a:t>
            </a:r>
          </a:p>
          <a:p>
            <a:pPr marL="0" indent="0" algn="ctr">
              <a:buNone/>
            </a:pPr>
            <a:r>
              <a:rPr lang="it-IT" b="1" dirty="0"/>
              <a:t>=</a:t>
            </a:r>
          </a:p>
          <a:p>
            <a:pPr marL="0" indent="0" algn="ctr">
              <a:buNone/>
            </a:pPr>
            <a:r>
              <a:rPr lang="it-IT" b="1" dirty="0"/>
              <a:t>Diversa disposizione dei contenuti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750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Il concetto di “tela flessibile”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81200" y="2780928"/>
            <a:ext cx="8435280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b="1" dirty="0"/>
              <a:t>Come realizzare una</a:t>
            </a:r>
          </a:p>
          <a:p>
            <a:pPr marL="0" indent="0" algn="ctr">
              <a:buNone/>
            </a:pPr>
            <a:r>
              <a:rPr lang="it-IT" sz="4000" b="1" dirty="0"/>
              <a:t>“tela flessibile?”</a:t>
            </a:r>
          </a:p>
        </p:txBody>
      </p:sp>
    </p:spTree>
    <p:extLst>
      <p:ext uri="{BB962C8B-B14F-4D97-AF65-F5344CB8AC3E}">
        <p14:creationId xmlns:p14="http://schemas.microsoft.com/office/powerpoint/2010/main" val="9198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81200" y="1556794"/>
            <a:ext cx="8435280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Tecnicamente</a:t>
            </a:r>
          </a:p>
          <a:p>
            <a:pPr marL="0" indent="0">
              <a:buNone/>
            </a:pPr>
            <a:r>
              <a:rPr lang="it-IT" dirty="0"/>
              <a:t>Griglie fluide, immagini flessibili, tipografia elastica e media </a:t>
            </a:r>
            <a:r>
              <a:rPr lang="it-IT" dirty="0" err="1"/>
              <a:t>queries</a:t>
            </a:r>
            <a:r>
              <a:rPr lang="it-IT" dirty="0"/>
              <a:t> sono gli ingredienti fondamentali per lo sviluppo di un prodotto web responsivo.</a:t>
            </a:r>
          </a:p>
        </p:txBody>
      </p:sp>
      <p:pic>
        <p:nvPicPr>
          <p:cNvPr id="3" name="Immagine 2" descr="Schermata 2015-01-05 alle 16.12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5650" r="4676" b="67476"/>
          <a:stretch/>
        </p:blipFill>
        <p:spPr>
          <a:xfrm>
            <a:off x="1919536" y="4077072"/>
            <a:ext cx="8196950" cy="16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81200" y="1556794"/>
            <a:ext cx="8435280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Griglie Fluide</a:t>
            </a:r>
          </a:p>
          <a:p>
            <a:pPr marL="0" indent="0">
              <a:buNone/>
            </a:pPr>
            <a:r>
              <a:rPr lang="it-IT" dirty="0"/>
              <a:t>La griglia aiuta a pensare ai contenuti in termini di proporzioni tra gli elementi, slegando il design dalla sua tipica </a:t>
            </a:r>
            <a:r>
              <a:rPr lang="it-IT" b="1" dirty="0"/>
              <a:t>“staticità”. </a:t>
            </a:r>
          </a:p>
          <a:p>
            <a:pPr marL="0" indent="0">
              <a:buNone/>
            </a:pPr>
            <a:r>
              <a:rPr lang="it-IT" b="1" dirty="0"/>
              <a:t>Alcuni sistemi a griglia molto usati:</a:t>
            </a:r>
          </a:p>
          <a:p>
            <a:pPr>
              <a:buFontTx/>
              <a:buChar char="-"/>
            </a:pPr>
            <a:r>
              <a:rPr lang="it-IT" b="1" dirty="0"/>
              <a:t>Bootstrap</a:t>
            </a:r>
          </a:p>
          <a:p>
            <a:pPr>
              <a:buFontTx/>
              <a:buChar char="-"/>
            </a:pPr>
            <a:r>
              <a:rPr lang="it-IT" b="1" dirty="0"/>
              <a:t>Foundation</a:t>
            </a:r>
          </a:p>
          <a:p>
            <a:pPr>
              <a:buFontTx/>
              <a:buChar char="-"/>
            </a:pPr>
            <a:r>
              <a:rPr lang="it-IT" b="1" dirty="0" err="1"/>
              <a:t>Uikit</a:t>
            </a: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0192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109855" y="2030178"/>
            <a:ext cx="5860471" cy="249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Il concetto di griglia fluida si basa su</a:t>
            </a:r>
          </a:p>
          <a:p>
            <a:pPr>
              <a:buFontTx/>
              <a:buChar char="-"/>
            </a:pPr>
            <a:r>
              <a:rPr lang="it-IT" b="1" dirty="0"/>
              <a:t>Un determinato numero di colonne </a:t>
            </a:r>
            <a:r>
              <a:rPr lang="it-IT" b="1" dirty="0" smtClean="0"/>
              <a:t/>
            </a:r>
            <a:br>
              <a:rPr lang="it-IT" b="1" dirty="0" smtClean="0"/>
            </a:br>
            <a:r>
              <a:rPr lang="it-IT" b="1" dirty="0" smtClean="0"/>
              <a:t>(</a:t>
            </a:r>
            <a:r>
              <a:rPr lang="it-IT" b="1" dirty="0"/>
              <a:t>e gap) </a:t>
            </a:r>
            <a:r>
              <a:rPr lang="it-IT" dirty="0"/>
              <a:t>per organizzare i contenuti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della </a:t>
            </a:r>
            <a:r>
              <a:rPr lang="it-IT" dirty="0"/>
              <a:t>pagina</a:t>
            </a:r>
          </a:p>
          <a:p>
            <a:pPr>
              <a:buFontTx/>
              <a:buChar char="-"/>
            </a:pPr>
            <a:r>
              <a:rPr lang="it-IT" b="1" dirty="0"/>
              <a:t>Grandezze relative la posto di fisse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8" y="1546790"/>
            <a:ext cx="5822812" cy="2982998"/>
          </a:xfrm>
          <a:prstGeom prst="rect">
            <a:avLst/>
          </a:prstGeo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471138" y="4771814"/>
            <a:ext cx="856895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b="1" dirty="0"/>
              <a:t>Se già non presenti a livello di design, individuiamo una possibile divisione in colonne</a:t>
            </a:r>
          </a:p>
        </p:txBody>
      </p:sp>
    </p:spTree>
    <p:extLst>
      <p:ext uri="{BB962C8B-B14F-4D97-AF65-F5344CB8AC3E}">
        <p14:creationId xmlns:p14="http://schemas.microsoft.com/office/powerpoint/2010/main" val="7292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81200" y="1268761"/>
            <a:ext cx="843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Le dimensioni relative possono essere espresse con due unità:</a:t>
            </a: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1981200" y="2780928"/>
            <a:ext cx="94644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%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6481192" y="2780928"/>
            <a:ext cx="94644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/>
              <a:t>em</a:t>
            </a:r>
            <a:endParaRPr lang="it-IT" b="1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1981200" y="3501008"/>
            <a:ext cx="4258816" cy="2448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Si definisce </a:t>
            </a:r>
            <a:r>
              <a:rPr lang="it-IT" b="1" dirty="0"/>
              <a:t>una grandezza</a:t>
            </a:r>
          </a:p>
          <a:p>
            <a:pPr marL="0" indent="0">
              <a:buNone/>
            </a:pPr>
            <a:r>
              <a:rPr lang="it-IT" b="1" dirty="0"/>
              <a:t>Fissa/fluida di un contenitore</a:t>
            </a:r>
          </a:p>
          <a:p>
            <a:pPr marL="0" indent="0">
              <a:buNone/>
            </a:pPr>
            <a:r>
              <a:rPr lang="it-IT" b="1" dirty="0"/>
              <a:t>Master,</a:t>
            </a:r>
            <a:r>
              <a:rPr lang="it-IT" dirty="0"/>
              <a:t> tutte le dimensione</a:t>
            </a:r>
          </a:p>
          <a:p>
            <a:pPr marL="0" indent="0">
              <a:buNone/>
            </a:pPr>
            <a:r>
              <a:rPr lang="it-IT" dirty="0"/>
              <a:t>dei figli vengono calcolate in percentuale.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6409184" y="3501008"/>
            <a:ext cx="4258816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Si considera una </a:t>
            </a:r>
            <a:r>
              <a:rPr lang="it-IT" b="1" dirty="0"/>
              <a:t>grandezza base di font (generalmente il body) </a:t>
            </a:r>
            <a:r>
              <a:rPr lang="it-IT" dirty="0"/>
              <a:t>tutte le dimensioni dei figli vengono calcolare in </a:t>
            </a:r>
            <a:r>
              <a:rPr lang="it-IT" dirty="0" err="1"/>
              <a:t>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263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91544" y="1268760"/>
            <a:ext cx="8435280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CSS3 &amp; media </a:t>
            </a:r>
            <a:r>
              <a:rPr lang="it-IT" b="1" dirty="0" err="1"/>
              <a:t>queries</a:t>
            </a:r>
            <a:endParaRPr lang="it-IT" b="1" dirty="0"/>
          </a:p>
          <a:p>
            <a:pPr marL="0" indent="0">
              <a:buNone/>
            </a:pPr>
            <a:r>
              <a:rPr lang="it-IT" sz="2400" dirty="0"/>
              <a:t>CSS3 e Media </a:t>
            </a:r>
            <a:r>
              <a:rPr lang="it-IT" sz="2400" dirty="0" err="1"/>
              <a:t>Queries</a:t>
            </a:r>
            <a:r>
              <a:rPr lang="it-IT" sz="2400" dirty="0"/>
              <a:t> ci permettono non più solo l’identificazione del </a:t>
            </a:r>
            <a:r>
              <a:rPr lang="it-IT" sz="2400" b="1" dirty="0"/>
              <a:t>media utilizzato </a:t>
            </a:r>
            <a:r>
              <a:rPr lang="it-IT" sz="2400" dirty="0"/>
              <a:t>(come accadeva con quelle CSS2) </a:t>
            </a:r>
            <a:r>
              <a:rPr lang="it-IT" sz="2400" b="1" dirty="0"/>
              <a:t>ma di rilevare anche le caratteristiche fisiche (larghezza - altezza) del dispositivo e del browser</a:t>
            </a:r>
            <a:r>
              <a:rPr lang="it-IT" sz="2400" dirty="0"/>
              <a:t> utilizzato servendo il giusto stile in ogni contesto di utilizzo.</a:t>
            </a:r>
          </a:p>
        </p:txBody>
      </p:sp>
      <p:pic>
        <p:nvPicPr>
          <p:cNvPr id="3" name="Immagine 2" descr="Schermata 2015-01-05 alle 16.13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 b="41715"/>
          <a:stretch/>
        </p:blipFill>
        <p:spPr>
          <a:xfrm>
            <a:off x="3287688" y="3645024"/>
            <a:ext cx="6034142" cy="26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Desktop vs Mobile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39091" y="1496290"/>
            <a:ext cx="10349345" cy="4813029"/>
          </a:xfrm>
        </p:spPr>
        <p:txBody>
          <a:bodyPr/>
          <a:lstStyle/>
          <a:p>
            <a:r>
              <a:rPr lang="it-IT" sz="2800" dirty="0"/>
              <a:t>Su </a:t>
            </a:r>
            <a:r>
              <a:rPr lang="it-IT" sz="2800" b="1" dirty="0"/>
              <a:t>Desktop</a:t>
            </a:r>
            <a:r>
              <a:rPr lang="it-IT" sz="2800" dirty="0"/>
              <a:t> </a:t>
            </a:r>
            <a:r>
              <a:rPr lang="it-IT" sz="2800" dirty="0" smtClean="0"/>
              <a:t>l’utente prediligerà </a:t>
            </a:r>
            <a:r>
              <a:rPr lang="it-IT" sz="2800" dirty="0"/>
              <a:t>un’esperienza più </a:t>
            </a:r>
            <a:r>
              <a:rPr lang="it-IT" sz="2800" b="1" dirty="0" err="1"/>
              <a:t>immersiva</a:t>
            </a:r>
            <a:r>
              <a:rPr lang="it-IT" sz="2800" dirty="0"/>
              <a:t>, magari descritta ampiamente da foto e video</a:t>
            </a:r>
          </a:p>
          <a:p>
            <a:r>
              <a:rPr lang="it-IT" sz="2800" dirty="0"/>
              <a:t>Su </a:t>
            </a:r>
            <a:r>
              <a:rPr lang="it-IT" sz="2800" b="1" dirty="0"/>
              <a:t>Mobile</a:t>
            </a:r>
            <a:r>
              <a:rPr lang="it-IT" sz="2800" dirty="0"/>
              <a:t> al contrario ricerca </a:t>
            </a:r>
            <a:r>
              <a:rPr lang="it-IT" sz="2800" b="1" dirty="0"/>
              <a:t>un’esperienza più rapida</a:t>
            </a:r>
            <a:r>
              <a:rPr lang="it-IT" sz="2800" dirty="0"/>
              <a:t>, informativa, meno suggestiva ma magari con orari, numeri di telefono e localizzazione ben evidenti.</a:t>
            </a:r>
            <a:endParaRPr lang="it-IT" sz="2600" b="1" dirty="0">
              <a:latin typeface="+mj-lt"/>
            </a:endParaRPr>
          </a:p>
        </p:txBody>
      </p:sp>
      <p:pic>
        <p:nvPicPr>
          <p:cNvPr id="4" name="Immagine 3" descr="Schermata 2015-01-05 alle 16.06.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/>
          <a:stretch/>
        </p:blipFill>
        <p:spPr>
          <a:xfrm>
            <a:off x="4439816" y="4005065"/>
            <a:ext cx="3242472" cy="23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91544" y="1537854"/>
            <a:ext cx="8435280" cy="491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/>
              <a:t>“Se questa è la grandezza, applica questo stile”</a:t>
            </a:r>
          </a:p>
          <a:p>
            <a:r>
              <a:rPr lang="it-IT" sz="2400" dirty="0"/>
              <a:t>- Le media </a:t>
            </a:r>
            <a:r>
              <a:rPr lang="it-IT" sz="2400" dirty="0" err="1"/>
              <a:t>queries</a:t>
            </a:r>
            <a:r>
              <a:rPr lang="it-IT" sz="2400" dirty="0"/>
              <a:t> vengono introdotte come un modulo </a:t>
            </a:r>
            <a:r>
              <a:rPr lang="it-IT" sz="2400" b="1" dirty="0"/>
              <a:t>CSS3</a:t>
            </a:r>
            <a:r>
              <a:rPr lang="it-IT" sz="2400" dirty="0"/>
              <a:t> e non sono dunque supportate da IE&lt;9</a:t>
            </a:r>
          </a:p>
          <a:p>
            <a:endParaRPr lang="it-IT" sz="2400" dirty="0"/>
          </a:p>
          <a:p>
            <a:r>
              <a:rPr lang="it-IT" sz="2400" dirty="0"/>
              <a:t>Sono la logica </a:t>
            </a:r>
            <a:r>
              <a:rPr lang="it-IT" sz="2400" b="1" dirty="0"/>
              <a:t>evoluzione dei media </a:t>
            </a:r>
            <a:r>
              <a:rPr lang="it-IT" sz="2400" b="1" dirty="0" err="1"/>
              <a:t>types</a:t>
            </a:r>
            <a:r>
              <a:rPr lang="it-IT" sz="2400" b="1" dirty="0"/>
              <a:t> </a:t>
            </a:r>
            <a:r>
              <a:rPr lang="it-IT" sz="2400" dirty="0"/>
              <a:t>introdotti da CSS2, ed utilizzati, per esempio, nei fogli di stile dedicati alla stampa</a:t>
            </a:r>
          </a:p>
          <a:p>
            <a:endParaRPr lang="it-IT" sz="2400" dirty="0"/>
          </a:p>
          <a:p>
            <a:r>
              <a:rPr lang="it-IT" sz="2400" dirty="0"/>
              <a:t>Tecnicamente una </a:t>
            </a:r>
            <a:r>
              <a:rPr lang="it-IT" sz="2400" b="1" dirty="0"/>
              <a:t>media </a:t>
            </a:r>
            <a:r>
              <a:rPr lang="it-IT" sz="2400" b="1" dirty="0" err="1"/>
              <a:t>query</a:t>
            </a:r>
            <a:r>
              <a:rPr lang="it-IT" sz="2400" b="1" dirty="0"/>
              <a:t> è la dichiarazione di un tipo di media</a:t>
            </a:r>
            <a:r>
              <a:rPr lang="it-IT" sz="2400" dirty="0"/>
              <a:t> e di zero o più espressioni che verifichino le condizioni di validità o non validità delle caratteristiche di un certo media.</a:t>
            </a:r>
          </a:p>
          <a:p>
            <a:pPr marL="0" indent="0">
              <a:buNone/>
            </a:pP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5289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91544" y="1340768"/>
            <a:ext cx="8856984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La sintassi è abbastanza semplice e può essere </a:t>
            </a:r>
          </a:p>
          <a:p>
            <a:pPr marL="0" indent="0">
              <a:buNone/>
            </a:pPr>
            <a:r>
              <a:rPr lang="it-IT" b="1" dirty="0"/>
              <a:t>richiamata in più modi</a:t>
            </a:r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2708921"/>
            <a:ext cx="8424936" cy="2053389"/>
          </a:xfrm>
          <a:prstGeom prst="rect">
            <a:avLst/>
          </a:prstGeo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1991544" y="2276872"/>
            <a:ext cx="843528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/>
              <a:t>Dentro un </a:t>
            </a:r>
            <a:r>
              <a:rPr lang="it-IT" sz="2400" b="1" dirty="0" err="1"/>
              <a:t>css</a:t>
            </a:r>
            <a:r>
              <a:rPr lang="it-IT" sz="2400" b="1" dirty="0"/>
              <a:t> esistente</a:t>
            </a: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1991544" y="4797152"/>
            <a:ext cx="843528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/>
              <a:t>in un </a:t>
            </a:r>
            <a:r>
              <a:rPr lang="it-IT" sz="2400" b="1" dirty="0" err="1"/>
              <a:t>css</a:t>
            </a:r>
            <a:r>
              <a:rPr lang="it-IT" sz="2400" b="1" dirty="0"/>
              <a:t> indipendente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5301208"/>
            <a:ext cx="7056784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775520" y="1556792"/>
            <a:ext cx="8651304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900" b="1" dirty="0"/>
              <a:t>Le caratteristiche di riferimento definiscono i break </a:t>
            </a:r>
            <a:r>
              <a:rPr lang="it-IT" sz="3900" b="1" dirty="0" err="1"/>
              <a:t>point</a:t>
            </a:r>
            <a:r>
              <a:rPr lang="it-IT" sz="3900" b="1" dirty="0"/>
              <a:t>, ovvero le condizioni in cui andremo a riadattare i contenuti (stili)</a:t>
            </a:r>
            <a:endParaRPr lang="it-IT" sz="2400" b="1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40016" y="3068960"/>
            <a:ext cx="4186808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Break </a:t>
            </a:r>
            <a:r>
              <a:rPr lang="it-IT" sz="2400" dirty="0" err="1"/>
              <a:t>point</a:t>
            </a:r>
            <a:r>
              <a:rPr lang="it-IT" sz="2400" dirty="0"/>
              <a:t> </a:t>
            </a:r>
            <a:r>
              <a:rPr lang="it-IT" sz="2400" b="1" dirty="0"/>
              <a:t>inferiore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/>
              <a:t>tutti i </a:t>
            </a:r>
            <a:r>
              <a:rPr lang="it-IT" sz="2400" dirty="0" err="1"/>
              <a:t>device</a:t>
            </a:r>
            <a:r>
              <a:rPr lang="it-IT" sz="2400" dirty="0"/>
              <a:t> con larghezza minima di 320px (es. iPhone4 </a:t>
            </a:r>
            <a:r>
              <a:rPr lang="it-IT" sz="2400" dirty="0" err="1"/>
              <a:t>portrait</a:t>
            </a:r>
            <a:r>
              <a:rPr lang="it-IT" sz="2400" dirty="0"/>
              <a:t>)</a:t>
            </a:r>
            <a:endParaRPr lang="it-IT" sz="2400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6240016" y="4581128"/>
            <a:ext cx="4186808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Break </a:t>
            </a:r>
            <a:r>
              <a:rPr lang="it-IT" sz="2400" dirty="0" err="1"/>
              <a:t>point</a:t>
            </a:r>
            <a:r>
              <a:rPr lang="it-IT" sz="2400" dirty="0"/>
              <a:t> </a:t>
            </a:r>
            <a:r>
              <a:rPr lang="it-IT" sz="2400" b="1" dirty="0"/>
              <a:t>superiore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/>
              <a:t>tutti i </a:t>
            </a:r>
            <a:r>
              <a:rPr lang="it-IT" sz="2400" dirty="0" err="1"/>
              <a:t>device</a:t>
            </a:r>
            <a:r>
              <a:rPr lang="it-IT" sz="2400" dirty="0"/>
              <a:t> con larghezza massima di 480px (es. iPhone4 </a:t>
            </a:r>
            <a:r>
              <a:rPr lang="it-IT" sz="2400" dirty="0" err="1"/>
              <a:t>landscape</a:t>
            </a:r>
            <a:r>
              <a:rPr lang="it-IT" sz="2400" dirty="0"/>
              <a:t>)</a:t>
            </a:r>
            <a:endParaRPr lang="it-IT" sz="2400" b="1" dirty="0"/>
          </a:p>
        </p:txBody>
      </p:sp>
      <p:cxnSp>
        <p:nvCxnSpPr>
          <p:cNvPr id="14" name="Connettore 1 13"/>
          <p:cNvCxnSpPr/>
          <p:nvPr/>
        </p:nvCxnSpPr>
        <p:spPr>
          <a:xfrm>
            <a:off x="5087888" y="5013176"/>
            <a:ext cx="1008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3212976"/>
            <a:ext cx="3380232" cy="2088232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>
          <a:xfrm flipV="1">
            <a:off x="4727848" y="3501008"/>
            <a:ext cx="1368152" cy="72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3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3" name="Rettangolo 2"/>
          <p:cNvSpPr/>
          <p:nvPr/>
        </p:nvSpPr>
        <p:spPr>
          <a:xfrm>
            <a:off x="471054" y="3105835"/>
            <a:ext cx="110974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 &lt;meta </a:t>
            </a:r>
            <a:r>
              <a:rPr lang="it-IT" sz="2800" dirty="0" err="1"/>
              <a:t>name</a:t>
            </a:r>
            <a:r>
              <a:rPr lang="it-IT" sz="2800" dirty="0"/>
              <a:t>="</a:t>
            </a:r>
            <a:r>
              <a:rPr lang="it-IT" sz="2800" dirty="0" err="1"/>
              <a:t>viewport</a:t>
            </a:r>
            <a:r>
              <a:rPr lang="it-IT" sz="2800" dirty="0"/>
              <a:t>" </a:t>
            </a:r>
            <a:r>
              <a:rPr lang="it-IT" sz="2800" dirty="0" err="1"/>
              <a:t>content</a:t>
            </a:r>
            <a:r>
              <a:rPr lang="it-IT" sz="2800" dirty="0"/>
              <a:t>="</a:t>
            </a:r>
            <a:r>
              <a:rPr lang="it-IT" sz="2800" dirty="0" err="1"/>
              <a:t>width-device-width</a:t>
            </a:r>
            <a:r>
              <a:rPr lang="it-IT" sz="2800" dirty="0"/>
              <a:t>, </a:t>
            </a:r>
            <a:r>
              <a:rPr lang="it-IT" sz="2800" dirty="0" err="1"/>
              <a:t>initial</a:t>
            </a:r>
            <a:r>
              <a:rPr lang="it-IT" sz="2800" dirty="0"/>
              <a:t>-scale=1, </a:t>
            </a:r>
            <a:r>
              <a:rPr lang="it-IT" sz="2800" dirty="0" err="1"/>
              <a:t>user-scalable</a:t>
            </a:r>
            <a:r>
              <a:rPr lang="it-IT" sz="2800" dirty="0"/>
              <a:t>=no"&gt;</a:t>
            </a:r>
          </a:p>
        </p:txBody>
      </p:sp>
    </p:spTree>
    <p:extLst>
      <p:ext uri="{BB962C8B-B14F-4D97-AF65-F5344CB8AC3E}">
        <p14:creationId xmlns:p14="http://schemas.microsoft.com/office/powerpoint/2010/main" val="13909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412776"/>
            <a:ext cx="7643100" cy="45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775520" y="1556792"/>
            <a:ext cx="8651304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900" dirty="0"/>
              <a:t>Un buon approccio nello stabilire i possibili </a:t>
            </a:r>
            <a:r>
              <a:rPr lang="it-IT" sz="3900" b="1" dirty="0"/>
              <a:t>break </a:t>
            </a:r>
            <a:r>
              <a:rPr lang="it-IT" sz="3900" b="1" dirty="0" err="1"/>
              <a:t>point</a:t>
            </a:r>
            <a:r>
              <a:rPr lang="it-IT" sz="3900" dirty="0"/>
              <a:t> è quello di partire da una risoluzione bassa (mobile) ed espandere il layout fino a quando si reputa necessario un riadattamento: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573016"/>
            <a:ext cx="612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775520" y="1556792"/>
            <a:ext cx="8651304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900" dirty="0"/>
              <a:t>La scelta dei </a:t>
            </a:r>
            <a:r>
              <a:rPr lang="it-IT" sz="3900" b="1" dirty="0"/>
              <a:t>break </a:t>
            </a:r>
            <a:r>
              <a:rPr lang="it-IT" sz="3900" b="1" dirty="0" err="1"/>
              <a:t>point</a:t>
            </a:r>
            <a:r>
              <a:rPr lang="it-IT" sz="3900" b="1" dirty="0"/>
              <a:t> </a:t>
            </a:r>
            <a:r>
              <a:rPr lang="it-IT" sz="3900" dirty="0"/>
              <a:t>è del tutto libera, volendo comunque fare una panoramica delle risoluzioni più comuni ecco uno schema: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3645024"/>
            <a:ext cx="7982270" cy="1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775520" y="1340768"/>
            <a:ext cx="8651304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/>
              <a:t>&lt;meta </a:t>
            </a:r>
            <a:r>
              <a:rPr lang="it-IT" sz="2400" b="1" dirty="0" err="1"/>
              <a:t>name</a:t>
            </a:r>
            <a:r>
              <a:rPr lang="it-IT" sz="2400" b="1" dirty="0"/>
              <a:t>=“</a:t>
            </a:r>
            <a:r>
              <a:rPr lang="it-IT" sz="2400" b="1" dirty="0" err="1"/>
              <a:t>viewport</a:t>
            </a:r>
            <a:r>
              <a:rPr lang="it-IT" sz="2400" b="1" dirty="0"/>
              <a:t>”&gt;</a:t>
            </a:r>
          </a:p>
          <a:p>
            <a:pPr marL="0" indent="0">
              <a:buNone/>
            </a:pPr>
            <a:r>
              <a:rPr lang="it-IT" sz="2400" dirty="0"/>
              <a:t>Molti browser mobile tentano di emulare il desktop</a:t>
            </a:r>
          </a:p>
          <a:p>
            <a:pPr marL="0" indent="0">
              <a:buNone/>
            </a:pPr>
            <a:r>
              <a:rPr lang="it-IT" sz="2400" b="1" dirty="0"/>
              <a:t>comprimendo </a:t>
            </a:r>
            <a:r>
              <a:rPr lang="it-IT" sz="2400" dirty="0"/>
              <a:t>i contenuti in modo da renderli visibili alle basse risoluzioni.</a:t>
            </a:r>
            <a:endParaRPr lang="it-IT" sz="2400" b="1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5" y="2780928"/>
            <a:ext cx="1840833" cy="3577824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1775520" y="3284984"/>
            <a:ext cx="5688632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ad esempio </a:t>
            </a:r>
            <a:r>
              <a:rPr lang="it-IT" sz="2400" b="1" dirty="0"/>
              <a:t>su iPhone4 Safari,</a:t>
            </a:r>
            <a:r>
              <a:rPr lang="it-IT" sz="2400" dirty="0"/>
              <a:t> </a:t>
            </a:r>
            <a:r>
              <a:rPr lang="it-IT" sz="2400" dirty="0" err="1"/>
              <a:t>renderizza</a:t>
            </a:r>
            <a:r>
              <a:rPr lang="it-IT" sz="2400" dirty="0"/>
              <a:t> di default le pagine ad una larghezza di </a:t>
            </a:r>
            <a:r>
              <a:rPr lang="it-IT" sz="2400" b="1" dirty="0"/>
              <a:t>980px</a:t>
            </a:r>
          </a:p>
          <a:p>
            <a:pPr marL="0" indent="0">
              <a:buNone/>
            </a:pPr>
            <a:r>
              <a:rPr lang="it-IT" sz="2400" dirty="0"/>
              <a:t>Ma il dispositivo ha uno schermo largo </a:t>
            </a:r>
            <a:r>
              <a:rPr lang="it-IT" sz="2400" b="1" dirty="0"/>
              <a:t>320px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90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1775520" y="1268760"/>
            <a:ext cx="8712968" cy="48965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/>
              <a:t>Per dire al browser del dispositivo mobile di usare le dimensioni reali del proprio schermo basta inserire un solo </a:t>
            </a:r>
            <a:r>
              <a:rPr lang="it-IT" sz="2400" b="1" dirty="0"/>
              <a:t>meta </a:t>
            </a:r>
            <a:r>
              <a:rPr lang="it-IT" sz="2400" b="1" dirty="0" err="1"/>
              <a:t>tag</a:t>
            </a:r>
            <a:r>
              <a:rPr lang="it-IT" sz="2400" b="1" dirty="0"/>
              <a:t> </a:t>
            </a:r>
            <a:r>
              <a:rPr lang="it-IT" sz="2400" dirty="0"/>
              <a:t>con i seguenti attributi. 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/>
              <a:t>Introdotto da Apple per la prima volta nel 2007 è diventato uno standard.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420888"/>
            <a:ext cx="55626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1775520" y="1268760"/>
            <a:ext cx="3600400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Anche i contenuti media (immagini / video) possono essere resi fluidi…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3284984"/>
            <a:ext cx="2197100" cy="2336800"/>
          </a:xfrm>
          <a:prstGeom prst="rect">
            <a:avLst/>
          </a:prstGeom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5663952" y="1268760"/>
            <a:ext cx="4896544" cy="2520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…oppure</a:t>
            </a:r>
          </a:p>
          <a:p>
            <a:r>
              <a:rPr lang="it-IT" dirty="0"/>
              <a:t>(</a:t>
            </a:r>
            <a:r>
              <a:rPr lang="it-IT" dirty="0" err="1"/>
              <a:t>img</a:t>
            </a:r>
            <a:r>
              <a:rPr lang="it-IT" dirty="0"/>
              <a:t>)</a:t>
            </a:r>
            <a:r>
              <a:rPr lang="it-IT" dirty="0" err="1"/>
              <a:t>breakpoints</a:t>
            </a:r>
            <a:r>
              <a:rPr lang="it-IT" dirty="0"/>
              <a:t> + </a:t>
            </a:r>
            <a:r>
              <a:rPr lang="it-IT" dirty="0" err="1"/>
              <a:t>bg</a:t>
            </a:r>
            <a:r>
              <a:rPr lang="it-IT" dirty="0"/>
              <a:t> image</a:t>
            </a:r>
          </a:p>
          <a:p>
            <a:r>
              <a:rPr lang="it-IT" dirty="0"/>
              <a:t>Show/</a:t>
            </a:r>
            <a:r>
              <a:rPr lang="it-IT" dirty="0" err="1"/>
              <a:t>hide</a:t>
            </a:r>
            <a:r>
              <a:rPr lang="it-IT" dirty="0"/>
              <a:t> elemento genitore</a:t>
            </a:r>
          </a:p>
          <a:p>
            <a:r>
              <a:rPr lang="it-IT" b="1" dirty="0" err="1"/>
              <a:t>overflow</a:t>
            </a:r>
            <a:r>
              <a:rPr lang="it-IT" b="1" dirty="0"/>
              <a:t>: </a:t>
            </a:r>
            <a:r>
              <a:rPr lang="it-IT" b="1" dirty="0" err="1"/>
              <a:t>hidden</a:t>
            </a:r>
            <a:r>
              <a:rPr lang="it-IT" b="1" dirty="0"/>
              <a:t> 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elemento genitore</a:t>
            </a:r>
            <a:endParaRPr lang="it-IT" b="1" dirty="0"/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85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Desktop vs Mobile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91544" y="1412776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it-IT" sz="2800" b="1" dirty="0"/>
              <a:t>Per questo motivo possiamo affermare che:</a:t>
            </a:r>
            <a:endParaRPr lang="it-IT" sz="2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3" y="2132856"/>
            <a:ext cx="3939999" cy="300190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82" y="2132856"/>
            <a:ext cx="3939999" cy="3001904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084682" y="5330266"/>
            <a:ext cx="3446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La navigazione da </a:t>
            </a:r>
            <a:r>
              <a:rPr lang="it-IT" sz="2000" b="1" dirty="0"/>
              <a:t>PC</a:t>
            </a:r>
            <a:r>
              <a:rPr lang="it-IT" sz="2000" dirty="0"/>
              <a:t> è di tipo </a:t>
            </a:r>
            <a:r>
              <a:rPr lang="it-IT" sz="2000" dirty="0" err="1"/>
              <a:t>immersiva</a:t>
            </a:r>
            <a:endParaRPr lang="it-IT" sz="2000" dirty="0"/>
          </a:p>
        </p:txBody>
      </p:sp>
      <p:sp>
        <p:nvSpPr>
          <p:cNvPr id="7" name="Rettangolo 6"/>
          <p:cNvSpPr/>
          <p:nvPr/>
        </p:nvSpPr>
        <p:spPr>
          <a:xfrm>
            <a:off x="6024681" y="5330266"/>
            <a:ext cx="3446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La navigazione da </a:t>
            </a:r>
            <a:r>
              <a:rPr lang="it-IT" sz="2000" b="1" dirty="0"/>
              <a:t>Mobile</a:t>
            </a:r>
            <a:r>
              <a:rPr lang="it-IT" sz="2000" dirty="0"/>
              <a:t> è a pelo d’acqua</a:t>
            </a:r>
          </a:p>
        </p:txBody>
      </p:sp>
    </p:spTree>
    <p:extLst>
      <p:ext uri="{BB962C8B-B14F-4D97-AF65-F5344CB8AC3E}">
        <p14:creationId xmlns:p14="http://schemas.microsoft.com/office/powerpoint/2010/main" val="5659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924944"/>
            <a:ext cx="4778786" cy="1584176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2063552" y="1268760"/>
            <a:ext cx="806489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La regola del </a:t>
            </a:r>
            <a:r>
              <a:rPr lang="it-IT" b="1" dirty="0" err="1"/>
              <a:t>max-width</a:t>
            </a:r>
            <a:r>
              <a:rPr lang="it-IT" b="1" dirty="0"/>
              <a:t> non funziona per contenuti </a:t>
            </a:r>
            <a:r>
              <a:rPr lang="it-IT" b="1" dirty="0" err="1"/>
              <a:t>iframe</a:t>
            </a:r>
            <a:r>
              <a:rPr lang="it-IT" b="1" dirty="0"/>
              <a:t> e </a:t>
            </a:r>
            <a:r>
              <a:rPr lang="it-IT" b="1" dirty="0" err="1"/>
              <a:t>object</a:t>
            </a:r>
            <a:r>
              <a:rPr lang="it-IT" b="1" dirty="0"/>
              <a:t> </a:t>
            </a:r>
            <a:r>
              <a:rPr lang="it-IT" dirty="0"/>
              <a:t>comunemente usati da servizi come </a:t>
            </a:r>
            <a:r>
              <a:rPr lang="it-IT" dirty="0" err="1"/>
              <a:t>youtube</a:t>
            </a:r>
            <a:r>
              <a:rPr lang="it-IT" dirty="0"/>
              <a:t> e </a:t>
            </a:r>
            <a:r>
              <a:rPr lang="it-IT" dirty="0" err="1"/>
              <a:t>vimeo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924944"/>
            <a:ext cx="31877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81200" y="1556794"/>
            <a:ext cx="8435280" cy="446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Concettualmente</a:t>
            </a:r>
          </a:p>
          <a:p>
            <a:pPr marL="0" indent="0">
              <a:buNone/>
            </a:pPr>
            <a:r>
              <a:rPr lang="it-IT" dirty="0"/>
              <a:t>Nessuno degli elementi citati prima potrebbe garantire efficacia se non accompagnato dal cambiamento di impostazione e filosofia del progetto;</a:t>
            </a:r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5" name="Immagine 4" descr="blog-thinkinmob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789040"/>
            <a:ext cx="3517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91544" y="1268761"/>
            <a:ext cx="8435280" cy="25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Un modo per  aiutare il processo è</a:t>
            </a:r>
          </a:p>
          <a:p>
            <a:pPr marL="0" indent="0">
              <a:buNone/>
            </a:pPr>
            <a:r>
              <a:rPr lang="it-IT" dirty="0"/>
              <a:t>PENSARE</a:t>
            </a:r>
            <a:r>
              <a:rPr lang="it-IT" b="1" dirty="0"/>
              <a:t> “MOBILE FIRST”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Prendendo risoluzioni basse come punto di partenza nel disegno del sito sarà più facile aggiungere / organizzare i contenuti per le risoluzioni maggiori</a:t>
            </a:r>
          </a:p>
        </p:txBody>
      </p:sp>
      <p:pic>
        <p:nvPicPr>
          <p:cNvPr id="5" name="Immagine 4" descr="responsive-vs-mobile-first-webdesign-022-1024x68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93"/>
          <a:stretch/>
        </p:blipFill>
        <p:spPr>
          <a:xfrm>
            <a:off x="1847529" y="3933057"/>
            <a:ext cx="8632033" cy="24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 vantaggi di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91544" y="1412776"/>
            <a:ext cx="84352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Fornisce agli utenti sempre la </a:t>
            </a:r>
            <a:r>
              <a:rPr lang="it-IT" b="1" dirty="0"/>
              <a:t>migliore esperienza d’uso per ogni dispositivo</a:t>
            </a:r>
          </a:p>
          <a:p>
            <a:endParaRPr lang="it-IT" dirty="0"/>
          </a:p>
          <a:p>
            <a:r>
              <a:rPr lang="it-IT" b="1" dirty="0"/>
              <a:t>Propone contenuti </a:t>
            </a:r>
            <a:r>
              <a:rPr lang="it-IT" dirty="0"/>
              <a:t>diversi declinandoli per modalità di accesso, </a:t>
            </a:r>
            <a:r>
              <a:rPr lang="it-IT" b="1" dirty="0"/>
              <a:t>intuendo le necessità di chi accede al sito </a:t>
            </a:r>
            <a:r>
              <a:rPr lang="it-IT" dirty="0"/>
              <a:t>(desktop/mobile tipicamente)</a:t>
            </a:r>
          </a:p>
          <a:p>
            <a:endParaRPr lang="it-IT" dirty="0"/>
          </a:p>
          <a:p>
            <a:r>
              <a:rPr lang="it-IT" b="1" dirty="0"/>
              <a:t>Raggiunge un pubblico più ampio e garantisce visite più profonde e rapide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67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Gli ingredienti per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991544" y="1268762"/>
            <a:ext cx="8435280" cy="6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I menù di navigazione diventano facili da utilizzare </a:t>
            </a:r>
          </a:p>
        </p:txBody>
      </p:sp>
      <p:pic>
        <p:nvPicPr>
          <p:cNvPr id="3" name="Immagine 2" descr="Schermata 2015-01-05 alle 16.41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26797" r="3798" b="2726"/>
          <a:stretch/>
        </p:blipFill>
        <p:spPr>
          <a:xfrm>
            <a:off x="1991545" y="2132857"/>
            <a:ext cx="8225813" cy="38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 vantaggi di un sito responsive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1847528" y="1700808"/>
            <a:ext cx="8424936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Non diluisce l’autorità del sito dal punto vista SEO</a:t>
            </a:r>
          </a:p>
          <a:p>
            <a:endParaRPr lang="it-IT" dirty="0"/>
          </a:p>
          <a:p>
            <a:r>
              <a:rPr lang="it-IT" b="1" dirty="0"/>
              <a:t>Risparmia codice nello sviluppo del prodotto e nella manutenzione</a:t>
            </a:r>
          </a:p>
          <a:p>
            <a:endParaRPr lang="it-IT" b="1" dirty="0"/>
          </a:p>
          <a:p>
            <a:r>
              <a:rPr lang="it-IT" b="1" dirty="0"/>
              <a:t>E’ efficace nella condivisione delle pagine tra utenti mobile e desktop</a:t>
            </a:r>
          </a:p>
        </p:txBody>
      </p:sp>
    </p:spTree>
    <p:extLst>
      <p:ext uri="{BB962C8B-B14F-4D97-AF65-F5344CB8AC3E}">
        <p14:creationId xmlns:p14="http://schemas.microsoft.com/office/powerpoint/2010/main" val="3673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I vantaggi di un sito responsive</a:t>
            </a:r>
            <a:endParaRPr lang="it-IT" b="1" dirty="0"/>
          </a:p>
        </p:txBody>
      </p:sp>
      <p:pic>
        <p:nvPicPr>
          <p:cNvPr id="3" name="Immagine 2" descr="Schermata 2015-01-05 alle 16.41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2" t="32861" r="7358" b="2676"/>
          <a:stretch/>
        </p:blipFill>
        <p:spPr>
          <a:xfrm>
            <a:off x="2999657" y="2276873"/>
            <a:ext cx="6696099" cy="3910611"/>
          </a:xfrm>
          <a:prstGeom prst="rect">
            <a:avLst/>
          </a:prstGeom>
        </p:spPr>
      </p:pic>
      <p:sp>
        <p:nvSpPr>
          <p:cNvPr id="5" name="Segnaposto contenuto 2"/>
          <p:cNvSpPr txBox="1">
            <a:spLocks/>
          </p:cNvSpPr>
          <p:nvPr/>
        </p:nvSpPr>
        <p:spPr>
          <a:xfrm>
            <a:off x="1991544" y="1268762"/>
            <a:ext cx="8435280" cy="1008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È il sito web ad adattarsi all’utente e non l’utente a doversi adeguare al sito web</a:t>
            </a:r>
          </a:p>
        </p:txBody>
      </p:sp>
    </p:spTree>
    <p:extLst>
      <p:ext uri="{BB962C8B-B14F-4D97-AF65-F5344CB8AC3E}">
        <p14:creationId xmlns:p14="http://schemas.microsoft.com/office/powerpoint/2010/main" val="8720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Perché non un’ APP?</a:t>
            </a:r>
            <a:endParaRPr lang="it-IT" b="1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1981200" y="1268761"/>
            <a:ext cx="84352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In un’</a:t>
            </a:r>
            <a:r>
              <a:rPr lang="it-IT" b="1" dirty="0" err="1"/>
              <a:t>app</a:t>
            </a:r>
            <a:r>
              <a:rPr lang="it-IT" b="1" dirty="0"/>
              <a:t> contenuti devono essere gestiti due volte. </a:t>
            </a:r>
          </a:p>
          <a:p>
            <a:endParaRPr lang="it-IT" dirty="0"/>
          </a:p>
          <a:p>
            <a:r>
              <a:rPr lang="it-IT" b="1" dirty="0"/>
              <a:t>È necessario sviluppare prodotti diversi per piattaforme diverse </a:t>
            </a:r>
            <a:r>
              <a:rPr lang="it-IT" dirty="0"/>
              <a:t>(</a:t>
            </a:r>
            <a:r>
              <a:rPr lang="it-IT" dirty="0" err="1"/>
              <a:t>iOs</a:t>
            </a:r>
            <a:r>
              <a:rPr lang="it-IT" dirty="0"/>
              <a:t>, </a:t>
            </a:r>
            <a:r>
              <a:rPr lang="it-IT" dirty="0" err="1"/>
              <a:t>Android</a:t>
            </a:r>
            <a:r>
              <a:rPr lang="it-IT" dirty="0"/>
              <a:t>, Windows Phone </a:t>
            </a:r>
            <a:r>
              <a:rPr lang="it-IT" dirty="0" err="1"/>
              <a:t>ecc</a:t>
            </a:r>
            <a:r>
              <a:rPr lang="it-IT" dirty="0"/>
              <a:t>…), passare per i rispettivi </a:t>
            </a:r>
            <a:r>
              <a:rPr lang="it-IT" dirty="0" err="1"/>
              <a:t>store</a:t>
            </a:r>
            <a:r>
              <a:rPr lang="it-IT" dirty="0"/>
              <a:t> per approvazione e pubblicazione</a:t>
            </a:r>
          </a:p>
          <a:p>
            <a:endParaRPr lang="it-IT" dirty="0"/>
          </a:p>
          <a:p>
            <a:r>
              <a:rPr lang="it-IT" b="1" dirty="0"/>
              <a:t>Il sito sarà completamente invisibile ai motori di ricerca.</a:t>
            </a:r>
          </a:p>
        </p:txBody>
      </p:sp>
    </p:spTree>
    <p:extLst>
      <p:ext uri="{BB962C8B-B14F-4D97-AF65-F5344CB8AC3E}">
        <p14:creationId xmlns:p14="http://schemas.microsoft.com/office/powerpoint/2010/main" val="20469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Perché non un’ APP?</a:t>
            </a:r>
            <a:endParaRPr lang="it-IT" b="1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748145" y="1634835"/>
            <a:ext cx="9668335" cy="4386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Dobbiamo per contro pensare alle </a:t>
            </a:r>
            <a:r>
              <a:rPr lang="it-IT" b="1" dirty="0" err="1"/>
              <a:t>App</a:t>
            </a:r>
            <a:r>
              <a:rPr lang="it-IT" b="1" dirty="0"/>
              <a:t> come elemento che va ad integrare un piano globale di comunicazione online, utilizzabile per indurre comportamenti specifici distanti da una “convenzionale” ricerca in Rete.</a:t>
            </a:r>
          </a:p>
        </p:txBody>
      </p:sp>
    </p:spTree>
    <p:extLst>
      <p:ext uri="{BB962C8B-B14F-4D97-AF65-F5344CB8AC3E}">
        <p14:creationId xmlns:p14="http://schemas.microsoft.com/office/powerpoint/2010/main" val="9678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Cosa sono i Framework </a:t>
            </a:r>
            <a:r>
              <a:rPr lang="it-IT" sz="4500" b="1" dirty="0" err="1"/>
              <a:t>css</a:t>
            </a:r>
            <a:r>
              <a:rPr lang="it-IT" sz="4500" b="1" dirty="0"/>
              <a:t>?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13730" y="1555003"/>
            <a:ext cx="10875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Un 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framework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css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è uno strumento che fornisce allo sviluppatore un’architettura ben definita,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basata su regole ben precise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già scritte che consentono di realizzare applicazioni web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senza dover partire da zero.</a:t>
            </a:r>
          </a:p>
        </p:txBody>
      </p:sp>
      <p:pic>
        <p:nvPicPr>
          <p:cNvPr id="3" name="Immagine 2" descr="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3068960"/>
            <a:ext cx="5976664" cy="2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La richiesta cognitiva</a:t>
            </a:r>
            <a:endParaRPr lang="it-IT" b="1" dirty="0"/>
          </a:p>
        </p:txBody>
      </p:sp>
      <p:pic>
        <p:nvPicPr>
          <p:cNvPr id="5" name="Segnaposto contenuto 4" descr="Schermata 2015-01-05 alle 15.58.3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7" b="12974"/>
          <a:stretch/>
        </p:blipFill>
        <p:spPr>
          <a:xfrm>
            <a:off x="1981200" y="2179981"/>
            <a:ext cx="8229600" cy="3442127"/>
          </a:xfrm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2279576" y="1700808"/>
            <a:ext cx="763284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600" b="1" dirty="0"/>
              <a:t>Vecchio contesto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6392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Cosa offrono i Framework </a:t>
            </a:r>
            <a:r>
              <a:rPr lang="it-IT" sz="4500" b="1" dirty="0" err="1"/>
              <a:t>css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2022764"/>
            <a:ext cx="8331957" cy="37825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Un </a:t>
            </a:r>
            <a:r>
              <a:rPr lang="en-US" dirty="0" err="1" smtClean="0"/>
              <a:t>foglio</a:t>
            </a:r>
            <a:r>
              <a:rPr lang="en-US" dirty="0" smtClean="0"/>
              <a:t> di stile </a:t>
            </a:r>
            <a:r>
              <a:rPr lang="en-US" b="1" dirty="0" smtClean="0"/>
              <a:t>reset</a:t>
            </a:r>
          </a:p>
          <a:p>
            <a:pPr>
              <a:buFontTx/>
              <a:buChar char="-"/>
            </a:pP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err="1" smtClean="0"/>
              <a:t>griglia</a:t>
            </a:r>
            <a:r>
              <a:rPr lang="en-US" dirty="0" smtClean="0"/>
              <a:t> (</a:t>
            </a: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adatta</a:t>
            </a:r>
            <a:r>
              <a:rPr lang="en-US" dirty="0" smtClean="0"/>
              <a:t> al responsive design)</a:t>
            </a:r>
          </a:p>
          <a:p>
            <a:pPr>
              <a:buFontTx/>
              <a:buChar char="-"/>
            </a:pPr>
            <a:r>
              <a:rPr lang="en-US" b="1" dirty="0" smtClean="0"/>
              <a:t>Typography</a:t>
            </a:r>
          </a:p>
          <a:p>
            <a:pPr>
              <a:buFontTx/>
              <a:buChar char="-"/>
            </a:pPr>
            <a:r>
              <a:rPr lang="en-US" dirty="0" smtClean="0"/>
              <a:t>Set di </a:t>
            </a:r>
            <a:r>
              <a:rPr lang="en-US" b="1" dirty="0" err="1" smtClean="0"/>
              <a:t>icone</a:t>
            </a:r>
            <a:r>
              <a:rPr lang="en-US" dirty="0" smtClean="0"/>
              <a:t> in sprite o </a:t>
            </a:r>
            <a:r>
              <a:rPr lang="en-US" dirty="0" err="1" smtClean="0"/>
              <a:t>iconfonts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Stili</a:t>
            </a:r>
            <a:r>
              <a:rPr lang="en-US" dirty="0" smtClean="0"/>
              <a:t> per </a:t>
            </a:r>
            <a:r>
              <a:rPr lang="en-US" b="1" dirty="0" smtClean="0"/>
              <a:t>tooltips, </a:t>
            </a:r>
            <a:r>
              <a:rPr lang="en-US" b="1" dirty="0" err="1" smtClean="0"/>
              <a:t>pulsanti</a:t>
            </a:r>
            <a:r>
              <a:rPr lang="en-US" b="1" dirty="0" smtClean="0"/>
              <a:t>, </a:t>
            </a:r>
            <a:r>
              <a:rPr lang="en-US" b="1" dirty="0" err="1" smtClean="0"/>
              <a:t>elementi</a:t>
            </a:r>
            <a:r>
              <a:rPr lang="en-US" b="1" dirty="0" smtClean="0"/>
              <a:t> di form</a:t>
            </a:r>
          </a:p>
          <a:p>
            <a:pPr>
              <a:buFontTx/>
              <a:buChar char="-"/>
            </a:pPr>
            <a:r>
              <a:rPr lang="en-US" dirty="0" err="1" smtClean="0"/>
              <a:t>Elementi</a:t>
            </a:r>
            <a:r>
              <a:rPr lang="en-US" dirty="0" smtClean="0"/>
              <a:t> </a:t>
            </a:r>
            <a:r>
              <a:rPr lang="en-US" dirty="0" err="1" smtClean="0"/>
              <a:t>grafici</a:t>
            </a:r>
            <a:r>
              <a:rPr lang="en-US" dirty="0" smtClean="0"/>
              <a:t> come </a:t>
            </a:r>
            <a:r>
              <a:rPr lang="en-US" b="1" dirty="0"/>
              <a:t>a</a:t>
            </a:r>
            <a:r>
              <a:rPr lang="en-US" b="1" dirty="0" smtClean="0"/>
              <a:t>ccordion, tabs, slideshow o </a:t>
            </a:r>
            <a:r>
              <a:rPr lang="en-US" b="1" dirty="0" err="1" smtClean="0"/>
              <a:t>modali</a:t>
            </a:r>
            <a:r>
              <a:rPr lang="en-US" dirty="0" smtClean="0"/>
              <a:t> (</a:t>
            </a:r>
            <a:r>
              <a:rPr lang="en-US" dirty="0" err="1" smtClean="0"/>
              <a:t>Lightbox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b="1" dirty="0" err="1" smtClean="0"/>
              <a:t>Classi</a:t>
            </a:r>
            <a:r>
              <a:rPr lang="en-US" b="1" dirty="0" smtClean="0"/>
              <a:t> di </a:t>
            </a:r>
            <a:r>
              <a:rPr lang="en-US" b="1" dirty="0" err="1" smtClean="0"/>
              <a:t>supporto</a:t>
            </a:r>
            <a:r>
              <a:rPr lang="en-US" b="1" dirty="0" smtClean="0"/>
              <a:t> </a:t>
            </a:r>
            <a:r>
              <a:rPr lang="en-US" dirty="0" smtClean="0"/>
              <a:t>(ad </a:t>
            </a:r>
            <a:r>
              <a:rPr lang="en-US" dirty="0" err="1" smtClean="0"/>
              <a:t>es</a:t>
            </a:r>
            <a:r>
              <a:rPr lang="en-US" dirty="0" smtClean="0"/>
              <a:t>.: pull-left, hide)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Prima di Bootstrap &amp; Co.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42108" y="1440872"/>
            <a:ext cx="11000509" cy="13854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Prima </a:t>
            </a:r>
            <a:r>
              <a:rPr lang="en-US" sz="2800" dirty="0" err="1"/>
              <a:t>dell’avvento</a:t>
            </a:r>
            <a:r>
              <a:rPr lang="en-US" sz="2800" dirty="0"/>
              <a:t> </a:t>
            </a:r>
            <a:r>
              <a:rPr lang="en-US" sz="2800" dirty="0" err="1"/>
              <a:t>dei</a:t>
            </a:r>
            <a:r>
              <a:rPr lang="en-US" sz="2800" dirty="0"/>
              <a:t> </a:t>
            </a:r>
            <a:r>
              <a:rPr lang="en-US" sz="2800" b="1" dirty="0" err="1"/>
              <a:t>nuovi</a:t>
            </a:r>
            <a:r>
              <a:rPr lang="en-US" sz="2800" b="1" dirty="0"/>
              <a:t> Framework </a:t>
            </a:r>
            <a:r>
              <a:rPr lang="en-US" sz="2800" b="1" dirty="0" err="1"/>
              <a:t>Css</a:t>
            </a:r>
            <a:r>
              <a:rPr lang="en-US" sz="2800" b="1" dirty="0"/>
              <a:t> </a:t>
            </a:r>
            <a:r>
              <a:rPr lang="en-US" sz="2800" dirty="0"/>
              <a:t>come</a:t>
            </a:r>
            <a:r>
              <a:rPr lang="en-US" sz="2800" b="1" dirty="0"/>
              <a:t> </a:t>
            </a:r>
            <a:r>
              <a:rPr lang="en-US" sz="2800" dirty="0" err="1"/>
              <a:t>boostrap</a:t>
            </a:r>
            <a:r>
              <a:rPr lang="en-US" sz="2800" dirty="0"/>
              <a:t>, foundation, </a:t>
            </a:r>
            <a:r>
              <a:rPr lang="en-US" sz="2800" dirty="0" err="1"/>
              <a:t>Uikit</a:t>
            </a:r>
            <a:r>
              <a:rPr lang="en-US" sz="2800" dirty="0"/>
              <a:t> </a:t>
            </a:r>
            <a:r>
              <a:rPr lang="en-US" sz="2800" dirty="0" err="1"/>
              <a:t>basati</a:t>
            </a:r>
            <a:r>
              <a:rPr lang="en-US" sz="2800" dirty="0"/>
              <a:t> </a:t>
            </a:r>
            <a:r>
              <a:rPr lang="en-US" sz="2800" dirty="0" err="1"/>
              <a:t>su</a:t>
            </a:r>
            <a:r>
              <a:rPr lang="en-US" sz="2800" dirty="0"/>
              <a:t> </a:t>
            </a:r>
            <a:r>
              <a:rPr lang="en-US" sz="2800" b="1" dirty="0"/>
              <a:t>Less </a:t>
            </a:r>
            <a:r>
              <a:rPr lang="en-US" sz="2800" dirty="0"/>
              <a:t>o </a:t>
            </a:r>
            <a:r>
              <a:rPr lang="en-US" sz="2800" b="1" dirty="0"/>
              <a:t>Sass</a:t>
            </a:r>
            <a:r>
              <a:rPr lang="en-US" sz="2800" dirty="0"/>
              <a:t>,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b="1" dirty="0"/>
              <a:t>Framework CSS </a:t>
            </a:r>
            <a:r>
              <a:rPr lang="en-US" sz="2800" dirty="0" err="1"/>
              <a:t>erano</a:t>
            </a:r>
            <a:r>
              <a:rPr lang="en-US" sz="2800" dirty="0"/>
              <a:t> </a:t>
            </a:r>
            <a:r>
              <a:rPr lang="en-US" sz="2800" dirty="0" err="1"/>
              <a:t>composti</a:t>
            </a:r>
            <a:r>
              <a:rPr lang="en-US" sz="2800" dirty="0"/>
              <a:t> solo da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griglia</a:t>
            </a:r>
            <a:r>
              <a:rPr lang="en-US" sz="2800" dirty="0"/>
              <a:t> </a:t>
            </a:r>
            <a:r>
              <a:rPr lang="en-US" sz="2800" dirty="0" smtClean="0"/>
              <a:t>non responsive.</a:t>
            </a:r>
            <a:endParaRPr lang="en-US" sz="2800" dirty="0"/>
          </a:p>
        </p:txBody>
      </p:sp>
      <p:pic>
        <p:nvPicPr>
          <p:cNvPr id="3" name="Immagine 2" descr="960-grid-uni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5"/>
          <a:stretch/>
        </p:blipFill>
        <p:spPr>
          <a:xfrm>
            <a:off x="2861230" y="3189413"/>
            <a:ext cx="6710972" cy="29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Prima di Bootstrap &amp; Co.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1814944"/>
            <a:ext cx="8331957" cy="399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/>
              <a:t>S</a:t>
            </a:r>
            <a:r>
              <a:rPr lang="en-US" sz="2600" dirty="0" err="1" smtClean="0"/>
              <a:t>uccessivamente</a:t>
            </a:r>
            <a:r>
              <a:rPr lang="en-US" sz="2600" dirty="0" smtClean="0"/>
              <a:t> le </a:t>
            </a:r>
            <a:r>
              <a:rPr lang="en-US" sz="2600" b="1" dirty="0" err="1" smtClean="0"/>
              <a:t>griglie</a:t>
            </a:r>
            <a:r>
              <a:rPr lang="en-US" sz="2600" dirty="0" smtClean="0"/>
              <a:t> </a:t>
            </a:r>
            <a:r>
              <a:rPr lang="en-US" sz="2600" dirty="0" err="1" smtClean="0"/>
              <a:t>divennero</a:t>
            </a:r>
            <a:r>
              <a:rPr lang="en-US" sz="2600" dirty="0" smtClean="0"/>
              <a:t> </a:t>
            </a:r>
            <a:r>
              <a:rPr lang="en-US" sz="2600" dirty="0" err="1"/>
              <a:t>fluide</a:t>
            </a:r>
            <a:r>
              <a:rPr lang="en-US" sz="2600" dirty="0"/>
              <a:t>, </a:t>
            </a:r>
            <a:r>
              <a:rPr lang="en-US" sz="2600" dirty="0" err="1" smtClean="0"/>
              <a:t>iniziarono</a:t>
            </a:r>
            <a:r>
              <a:rPr lang="en-US" sz="2600" dirty="0" smtClean="0"/>
              <a:t> </a:t>
            </a:r>
            <a:r>
              <a:rPr lang="en-US" sz="2600" dirty="0"/>
              <a:t>a </a:t>
            </a:r>
            <a:r>
              <a:rPr lang="en-US" sz="2600" dirty="0" err="1"/>
              <a:t>usare</a:t>
            </a:r>
            <a:r>
              <a:rPr lang="en-US" sz="2600" dirty="0"/>
              <a:t> </a:t>
            </a:r>
            <a:r>
              <a:rPr lang="en-US" sz="2600" dirty="0" err="1"/>
              <a:t>valori</a:t>
            </a:r>
            <a:r>
              <a:rPr lang="en-US" sz="2600" dirty="0"/>
              <a:t> in </a:t>
            </a:r>
            <a:r>
              <a:rPr lang="en-US" sz="2600" dirty="0" err="1" smtClean="0"/>
              <a:t>percentuale</a:t>
            </a:r>
            <a:r>
              <a:rPr lang="en-US" sz="2600" dirty="0" smtClean="0"/>
              <a:t> per </a:t>
            </a:r>
            <a:r>
              <a:rPr lang="en-US" sz="2600" dirty="0" err="1" smtClean="0"/>
              <a:t>ottenere</a:t>
            </a:r>
            <a:r>
              <a:rPr lang="en-US" sz="2600" dirty="0" smtClean="0"/>
              <a:t> </a:t>
            </a:r>
            <a:r>
              <a:rPr lang="en-US" sz="2600" dirty="0" err="1" smtClean="0"/>
              <a:t>così</a:t>
            </a:r>
            <a:r>
              <a:rPr lang="en-US" sz="2600" dirty="0" smtClean="0"/>
              <a:t> </a:t>
            </a:r>
            <a:r>
              <a:rPr lang="en-US" sz="2600" dirty="0" err="1" smtClean="0"/>
              <a:t>dei</a:t>
            </a:r>
            <a:r>
              <a:rPr lang="en-US" sz="2600" dirty="0" smtClean="0"/>
              <a:t> </a:t>
            </a:r>
            <a:r>
              <a:rPr lang="en-US" sz="2600" dirty="0" err="1" smtClean="0"/>
              <a:t>contenitori</a:t>
            </a:r>
            <a:r>
              <a:rPr lang="en-US" sz="2600" dirty="0" smtClean="0"/>
              <a:t> responsive</a:t>
            </a:r>
            <a:r>
              <a:rPr lang="en-US" sz="2600" dirty="0"/>
              <a:t>.</a:t>
            </a:r>
          </a:p>
        </p:txBody>
      </p:sp>
      <p:pic>
        <p:nvPicPr>
          <p:cNvPr id="3" name="Immagine 2" descr="bootstrap-grid-syst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140969"/>
            <a:ext cx="85344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Perché usare un Framework?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1399308"/>
            <a:ext cx="8331957" cy="4405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err="1" smtClean="0"/>
              <a:t>Velocizza</a:t>
            </a:r>
            <a:r>
              <a:rPr lang="en-US" sz="2600" b="1" dirty="0" smtClean="0"/>
              <a:t> lo </a:t>
            </a:r>
            <a:r>
              <a:rPr lang="en-US" sz="2600" b="1" dirty="0" err="1" smtClean="0"/>
              <a:t>sviluppo</a:t>
            </a:r>
            <a:r>
              <a:rPr lang="en-US" sz="2600" b="1" dirty="0" smtClean="0"/>
              <a:t> del </a:t>
            </a:r>
            <a:r>
              <a:rPr lang="en-US" sz="2600" b="1" dirty="0" err="1" smtClean="0"/>
              <a:t>sito</a:t>
            </a:r>
            <a:endParaRPr lang="en-US" sz="2600" b="1" dirty="0" smtClean="0"/>
          </a:p>
          <a:p>
            <a:pPr marL="0" indent="0">
              <a:buNone/>
            </a:pPr>
            <a:r>
              <a:rPr lang="en-US" sz="2600" dirty="0" smtClean="0"/>
              <a:t>Grazie </a:t>
            </a:r>
            <a:r>
              <a:rPr lang="en-US" sz="2600" dirty="0" err="1" smtClean="0"/>
              <a:t>all’utilizzo</a:t>
            </a:r>
            <a:r>
              <a:rPr lang="en-US" sz="2600" dirty="0" smtClean="0"/>
              <a:t> </a:t>
            </a:r>
            <a:r>
              <a:rPr lang="en-US" sz="2600" dirty="0" err="1" smtClean="0"/>
              <a:t>della</a:t>
            </a:r>
            <a:r>
              <a:rPr lang="en-US" sz="2600" dirty="0" smtClean="0"/>
              <a:t> </a:t>
            </a:r>
            <a:r>
              <a:rPr lang="en-US" sz="2600" dirty="0" err="1" smtClean="0"/>
              <a:t>griglia</a:t>
            </a:r>
            <a:r>
              <a:rPr lang="en-US" sz="2600" dirty="0" smtClean="0"/>
              <a:t> </a:t>
            </a:r>
            <a:r>
              <a:rPr lang="en-US" sz="2600" dirty="0" err="1" smtClean="0"/>
              <a:t>possiamo</a:t>
            </a:r>
            <a:r>
              <a:rPr lang="en-US" sz="2600" dirty="0" smtClean="0"/>
              <a:t> </a:t>
            </a:r>
            <a:r>
              <a:rPr lang="en-US" sz="2600" dirty="0" err="1" smtClean="0"/>
              <a:t>realizzare</a:t>
            </a:r>
            <a:r>
              <a:rPr lang="en-US" sz="2600" dirty="0" smtClean="0"/>
              <a:t> </a:t>
            </a:r>
            <a:r>
              <a:rPr lang="en-US" sz="2600" dirty="0" err="1" smtClean="0"/>
              <a:t>rapidamente</a:t>
            </a:r>
            <a:r>
              <a:rPr lang="en-US" sz="2600" dirty="0" smtClean="0"/>
              <a:t> un layout in </a:t>
            </a:r>
            <a:r>
              <a:rPr lang="en-US" sz="2600" dirty="0" err="1" smtClean="0"/>
              <a:t>pochi</a:t>
            </a:r>
            <a:r>
              <a:rPr lang="en-US" sz="2600" dirty="0" smtClean="0"/>
              <a:t> </a:t>
            </a:r>
            <a:r>
              <a:rPr lang="en-US" sz="2600" dirty="0" err="1" smtClean="0"/>
              <a:t>passaggi</a:t>
            </a:r>
            <a:endParaRPr lang="en-US" sz="2600" dirty="0" smtClean="0"/>
          </a:p>
        </p:txBody>
      </p:sp>
      <p:pic>
        <p:nvPicPr>
          <p:cNvPr id="4" name="Immagine 3" descr="build-a-website-300x1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356992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Perché usare un Framework?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1468582"/>
            <a:ext cx="8331957" cy="4336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err="1" smtClean="0"/>
              <a:t>Costruisce</a:t>
            </a:r>
            <a:r>
              <a:rPr lang="en-US" sz="2600" b="1" dirty="0" smtClean="0"/>
              <a:t> le </a:t>
            </a:r>
            <a:r>
              <a:rPr lang="en-US" sz="2600" b="1" dirty="0" err="1" smtClean="0"/>
              <a:t>fondamenta</a:t>
            </a:r>
            <a:r>
              <a:rPr lang="en-US" sz="2600" b="1" dirty="0" smtClean="0"/>
              <a:t> del layout</a:t>
            </a:r>
          </a:p>
          <a:p>
            <a:pPr marL="0" indent="0">
              <a:buNone/>
            </a:pPr>
            <a:r>
              <a:rPr lang="en-US" sz="2600" dirty="0" err="1" smtClean="0"/>
              <a:t>Una</a:t>
            </a:r>
            <a:r>
              <a:rPr lang="en-US" sz="2600" dirty="0" smtClean="0"/>
              <a:t> </a:t>
            </a:r>
            <a:r>
              <a:rPr lang="en-US" sz="2600" dirty="0" err="1" smtClean="0"/>
              <a:t>volta</a:t>
            </a:r>
            <a:r>
              <a:rPr lang="en-US" sz="2600" dirty="0" smtClean="0"/>
              <a:t> </a:t>
            </a:r>
            <a:r>
              <a:rPr lang="en-US" sz="2600" dirty="0" err="1" smtClean="0"/>
              <a:t>gettate</a:t>
            </a:r>
            <a:r>
              <a:rPr lang="en-US" sz="2600" dirty="0" smtClean="0"/>
              <a:t> le </a:t>
            </a:r>
            <a:r>
              <a:rPr lang="en-US" sz="2600" dirty="0" err="1" smtClean="0"/>
              <a:t>basi</a:t>
            </a:r>
            <a:r>
              <a:rPr lang="en-US" sz="2600" dirty="0" smtClean="0"/>
              <a:t> </a:t>
            </a:r>
            <a:r>
              <a:rPr lang="en-US" sz="2600" dirty="0" err="1" smtClean="0"/>
              <a:t>possiamo</a:t>
            </a:r>
            <a:r>
              <a:rPr lang="en-US" sz="2600" dirty="0" smtClean="0"/>
              <a:t> </a:t>
            </a:r>
            <a:r>
              <a:rPr lang="en-US" sz="2600" b="1" dirty="0" err="1" smtClean="0"/>
              <a:t>personalizzare</a:t>
            </a:r>
            <a:r>
              <a:rPr lang="en-US" sz="2600" dirty="0" smtClean="0"/>
              <a:t> la “</a:t>
            </a:r>
            <a:r>
              <a:rPr lang="en-US" sz="2600" dirty="0" err="1" smtClean="0"/>
              <a:t>facciata</a:t>
            </a:r>
            <a:r>
              <a:rPr lang="en-US" sz="2600" dirty="0" smtClean="0"/>
              <a:t>”</a:t>
            </a:r>
            <a:endParaRPr lang="en-US" sz="2600" dirty="0"/>
          </a:p>
          <a:p>
            <a:pPr marL="0" indent="0">
              <a:buNone/>
            </a:pPr>
            <a:endParaRPr lang="en-US" sz="2600" b="1" dirty="0" smtClean="0"/>
          </a:p>
        </p:txBody>
      </p:sp>
      <p:pic>
        <p:nvPicPr>
          <p:cNvPr id="4" name="Immagine 3" descr="Build-a-Website-JEAH-Communications-LLC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9" y="3140968"/>
            <a:ext cx="5096839" cy="30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5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Perché usare un Framework?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1537854"/>
            <a:ext cx="8331957" cy="4267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err="1" smtClean="0"/>
              <a:t>Più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versioni</a:t>
            </a:r>
            <a:r>
              <a:rPr lang="en-US" sz="2600" b="1" dirty="0" smtClean="0"/>
              <a:t> in un solo </a:t>
            </a:r>
            <a:r>
              <a:rPr lang="en-US" sz="2600" b="1" dirty="0" err="1" smtClean="0"/>
              <a:t>colpo</a:t>
            </a:r>
            <a:endParaRPr lang="en-US" sz="2600" b="1" dirty="0" smtClean="0"/>
          </a:p>
          <a:p>
            <a:pPr marL="0" indent="0">
              <a:buNone/>
            </a:pPr>
            <a:r>
              <a:rPr lang="en-US" sz="2600" dirty="0" smtClean="0"/>
              <a:t>In </a:t>
            </a:r>
            <a:r>
              <a:rPr lang="en-US" sz="2600" dirty="0" err="1" smtClean="0"/>
              <a:t>poche</a:t>
            </a:r>
            <a:r>
              <a:rPr lang="en-US" sz="2600" dirty="0" smtClean="0"/>
              <a:t> </a:t>
            </a:r>
            <a:r>
              <a:rPr lang="en-US" sz="2600" dirty="0" err="1" smtClean="0"/>
              <a:t>mosse</a:t>
            </a:r>
            <a:r>
              <a:rPr lang="en-US" sz="2600" dirty="0" smtClean="0"/>
              <a:t> </a:t>
            </a:r>
            <a:r>
              <a:rPr lang="en-US" sz="2600" dirty="0" err="1" smtClean="0"/>
              <a:t>abbiamo</a:t>
            </a:r>
            <a:r>
              <a:rPr lang="en-US" sz="2600" dirty="0" smtClean="0"/>
              <a:t> un </a:t>
            </a:r>
            <a:r>
              <a:rPr lang="en-US" sz="2600" b="1" dirty="0" err="1" smtClean="0"/>
              <a:t>codice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già</a:t>
            </a:r>
            <a:r>
              <a:rPr lang="en-US" sz="2600" b="1" dirty="0" smtClean="0"/>
              <a:t> pronto e </a:t>
            </a:r>
            <a:r>
              <a:rPr lang="en-US" sz="2600" b="1" dirty="0" err="1" smtClean="0"/>
              <a:t>testato</a:t>
            </a:r>
            <a:r>
              <a:rPr lang="en-US" sz="2600" b="1" dirty="0" smtClean="0"/>
              <a:t> </a:t>
            </a:r>
            <a:r>
              <a:rPr lang="en-US" sz="2600" dirty="0" smtClean="0"/>
              <a:t>per </a:t>
            </a:r>
            <a:r>
              <a:rPr lang="en-US" sz="2600" dirty="0" err="1" smtClean="0"/>
              <a:t>i</a:t>
            </a:r>
            <a:r>
              <a:rPr lang="en-US" sz="2600" dirty="0" smtClean="0"/>
              <a:t> </a:t>
            </a:r>
            <a:r>
              <a:rPr lang="en-US" sz="2600" dirty="0" err="1" smtClean="0"/>
              <a:t>dispositivi</a:t>
            </a:r>
            <a:r>
              <a:rPr lang="en-US" sz="2600" dirty="0" smtClean="0"/>
              <a:t> mobile.</a:t>
            </a:r>
            <a:endParaRPr lang="en-US" sz="2600" b="1" dirty="0" smtClean="0"/>
          </a:p>
          <a:p>
            <a:pPr>
              <a:buFontTx/>
              <a:buChar char="-"/>
            </a:pPr>
            <a:endParaRPr lang="en-US" sz="2600" b="1" dirty="0" smtClean="0"/>
          </a:p>
        </p:txBody>
      </p:sp>
      <p:pic>
        <p:nvPicPr>
          <p:cNvPr id="3" name="Immagine 2" descr="mashable-responsive-desig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212977"/>
            <a:ext cx="5184576" cy="29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03513" y="260648"/>
            <a:ext cx="8750959" cy="980728"/>
          </a:xfrm>
        </p:spPr>
        <p:txBody>
          <a:bodyPr/>
          <a:lstStyle/>
          <a:p>
            <a:pPr algn="ctr"/>
            <a:r>
              <a:rPr lang="it-IT" sz="4500" b="1" dirty="0"/>
              <a:t>Perché NON usare un Framework?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169006"/>
            <a:ext cx="8331957" cy="46362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Template </a:t>
            </a:r>
            <a:r>
              <a:rPr lang="en-US" b="1" dirty="0" err="1" smtClean="0"/>
              <a:t>somiglianti</a:t>
            </a:r>
            <a:endParaRPr lang="en-US" b="1" dirty="0" smtClean="0"/>
          </a:p>
          <a:p>
            <a:pPr marL="0" indent="0">
              <a:buNone/>
            </a:pPr>
            <a:r>
              <a:rPr lang="en-US" dirty="0" err="1" smtClean="0"/>
              <a:t>Generalmente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template </a:t>
            </a:r>
            <a:r>
              <a:rPr lang="en-US" dirty="0" err="1" smtClean="0"/>
              <a:t>realizzati</a:t>
            </a:r>
            <a:r>
              <a:rPr lang="en-US" dirty="0" smtClean="0"/>
              <a:t> con un framework </a:t>
            </a:r>
            <a:r>
              <a:rPr lang="en-US" dirty="0" err="1" smtClean="0"/>
              <a:t>sembrano</a:t>
            </a:r>
            <a:r>
              <a:rPr lang="en-US" dirty="0" smtClean="0"/>
              <a:t> </a:t>
            </a:r>
            <a:r>
              <a:rPr lang="en-US" b="1" dirty="0" smtClean="0"/>
              <a:t>“standard”</a:t>
            </a:r>
            <a:r>
              <a:rPr lang="en-US" dirty="0" smtClean="0"/>
              <a:t>.</a:t>
            </a:r>
            <a:endParaRPr lang="en-US" b="1" dirty="0" smtClean="0"/>
          </a:p>
        </p:txBody>
      </p:sp>
      <p:pic>
        <p:nvPicPr>
          <p:cNvPr id="3" name="Immagine 2" descr="twins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3356992"/>
            <a:ext cx="2669402" cy="26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03513" y="260648"/>
            <a:ext cx="8750959" cy="980728"/>
          </a:xfrm>
        </p:spPr>
        <p:txBody>
          <a:bodyPr/>
          <a:lstStyle/>
          <a:p>
            <a:pPr algn="ctr"/>
            <a:r>
              <a:rPr lang="it-IT" sz="4500" b="1" dirty="0"/>
              <a:t>Perché NON usare un Framework?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169006"/>
            <a:ext cx="8331957" cy="46362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Codice</a:t>
            </a:r>
            <a:r>
              <a:rPr lang="en-US" b="1" dirty="0" smtClean="0"/>
              <a:t> html </a:t>
            </a:r>
            <a:r>
              <a:rPr lang="en-US" b="1" dirty="0" err="1" smtClean="0"/>
              <a:t>sporco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Il </a:t>
            </a:r>
            <a:r>
              <a:rPr lang="en-US" dirty="0" err="1" smtClean="0"/>
              <a:t>codice</a:t>
            </a:r>
            <a:r>
              <a:rPr lang="en-US" dirty="0" smtClean="0"/>
              <a:t> html </a:t>
            </a:r>
            <a:r>
              <a:rPr lang="en-US" dirty="0" err="1" smtClean="0"/>
              <a:t>potrebbe</a:t>
            </a:r>
            <a:r>
              <a:rPr lang="en-US" dirty="0" smtClean="0"/>
              <a:t> </a:t>
            </a:r>
            <a:r>
              <a:rPr lang="en-US" dirty="0" err="1" smtClean="0"/>
              <a:t>risultare</a:t>
            </a:r>
            <a:r>
              <a:rPr lang="en-US" dirty="0" smtClean="0"/>
              <a:t> </a:t>
            </a:r>
            <a:r>
              <a:rPr lang="en-US" dirty="0" err="1" smtClean="0"/>
              <a:t>più</a:t>
            </a:r>
            <a:r>
              <a:rPr lang="en-US" dirty="0" smtClean="0"/>
              <a:t> </a:t>
            </a:r>
            <a:r>
              <a:rPr lang="en-US" b="1" dirty="0" err="1" smtClean="0"/>
              <a:t>complesso</a:t>
            </a:r>
            <a:r>
              <a:rPr lang="en-US" b="1" dirty="0" smtClean="0"/>
              <a:t> e </a:t>
            </a:r>
            <a:r>
              <a:rPr lang="en-US" b="1" dirty="0" err="1" smtClean="0"/>
              <a:t>rindondante</a:t>
            </a:r>
            <a:r>
              <a:rPr lang="en-US" b="1" dirty="0" smtClean="0"/>
              <a:t> </a:t>
            </a:r>
            <a:r>
              <a:rPr lang="en-US" dirty="0" smtClean="0"/>
              <a:t>di </a:t>
            </a:r>
            <a:r>
              <a:rPr lang="en-US" dirty="0" err="1" smtClean="0"/>
              <a:t>quanto</a:t>
            </a:r>
            <a:r>
              <a:rPr lang="en-US" dirty="0" smtClean="0"/>
              <a:t>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necessario</a:t>
            </a:r>
            <a:r>
              <a:rPr lang="en-US" dirty="0" smtClean="0"/>
              <a:t> e </a:t>
            </a:r>
            <a:r>
              <a:rPr lang="en-US" dirty="0" err="1" smtClean="0"/>
              <a:t>anche</a:t>
            </a:r>
            <a:r>
              <a:rPr lang="en-US" dirty="0" smtClean="0"/>
              <a:t> </a:t>
            </a:r>
            <a:r>
              <a:rPr lang="en-US" dirty="0" err="1" smtClean="0"/>
              <a:t>l’ordine</a:t>
            </a:r>
            <a:r>
              <a:rPr lang="en-US" dirty="0" smtClean="0"/>
              <a:t> </a:t>
            </a:r>
            <a:r>
              <a:rPr lang="en-US" dirty="0" err="1" smtClean="0"/>
              <a:t>ideale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contenuti</a:t>
            </a:r>
            <a:r>
              <a:rPr lang="en-US" dirty="0" smtClean="0"/>
              <a:t> </a:t>
            </a:r>
            <a:r>
              <a:rPr lang="en-US" dirty="0" err="1" smtClean="0"/>
              <a:t>potrebbe</a:t>
            </a:r>
            <a:r>
              <a:rPr lang="en-US" dirty="0" smtClean="0"/>
              <a:t> dover </a:t>
            </a:r>
            <a:r>
              <a:rPr lang="en-US" dirty="0" err="1" smtClean="0"/>
              <a:t>essere</a:t>
            </a:r>
            <a:r>
              <a:rPr lang="en-US" dirty="0" smtClean="0"/>
              <a:t> </a:t>
            </a:r>
            <a:r>
              <a:rPr lang="en-US" dirty="0" err="1" smtClean="0"/>
              <a:t>sacrificato</a:t>
            </a:r>
            <a:r>
              <a:rPr lang="en-US" dirty="0" smtClean="0"/>
              <a:t> al fine di </a:t>
            </a:r>
            <a:r>
              <a:rPr lang="en-US" dirty="0" err="1" smtClean="0"/>
              <a:t>consentire</a:t>
            </a:r>
            <a:r>
              <a:rPr lang="en-US" dirty="0" smtClean="0"/>
              <a:t> </a:t>
            </a:r>
            <a:r>
              <a:rPr lang="en-US" dirty="0" err="1" smtClean="0"/>
              <a:t>l’uso</a:t>
            </a:r>
            <a:r>
              <a:rPr lang="en-US" dirty="0" smtClean="0"/>
              <a:t> del </a:t>
            </a:r>
            <a:r>
              <a:rPr lang="en-US" dirty="0" err="1" smtClean="0"/>
              <a:t>codice</a:t>
            </a:r>
            <a:r>
              <a:rPr lang="en-US" dirty="0" smtClean="0"/>
              <a:t> </a:t>
            </a:r>
            <a:r>
              <a:rPr lang="en-US" dirty="0" err="1" smtClean="0"/>
              <a:t>richiesto</a:t>
            </a:r>
            <a:r>
              <a:rPr lang="en-US" dirty="0" smtClean="0"/>
              <a:t> </a:t>
            </a:r>
            <a:r>
              <a:rPr lang="en-US" dirty="0" err="1" smtClean="0"/>
              <a:t>dalla</a:t>
            </a:r>
            <a:r>
              <a:rPr lang="en-US" dirty="0" smtClean="0"/>
              <a:t> </a:t>
            </a:r>
            <a:r>
              <a:rPr lang="en-US" dirty="0" err="1" smtClean="0"/>
              <a:t>griglia</a:t>
            </a:r>
            <a:endParaRPr lang="en-US" b="1" dirty="0" smtClean="0"/>
          </a:p>
        </p:txBody>
      </p:sp>
      <p:pic>
        <p:nvPicPr>
          <p:cNvPr id="3" name="Immagine 2" descr="div-sou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3" b="28742"/>
          <a:stretch/>
        </p:blipFill>
        <p:spPr>
          <a:xfrm>
            <a:off x="591543" y="2575402"/>
            <a:ext cx="10173439" cy="37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03513" y="260648"/>
            <a:ext cx="8750959" cy="980728"/>
          </a:xfrm>
        </p:spPr>
        <p:txBody>
          <a:bodyPr/>
          <a:lstStyle/>
          <a:p>
            <a:pPr algn="ctr"/>
            <a:r>
              <a:rPr lang="it-IT" sz="4500" b="1" dirty="0"/>
              <a:t>Perché NON usare un Framework?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2" y="1169006"/>
            <a:ext cx="8609646" cy="46362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…e </a:t>
            </a:r>
            <a:r>
              <a:rPr lang="en-US" b="1" dirty="0" err="1" smtClean="0"/>
              <a:t>dopo</a:t>
            </a:r>
            <a:r>
              <a:rPr lang="en-US" b="1" dirty="0" smtClean="0"/>
              <a:t> </a:t>
            </a:r>
            <a:r>
              <a:rPr lang="en-US" b="1" dirty="0" err="1" smtClean="0"/>
              <a:t>l’ultima</a:t>
            </a:r>
            <a:r>
              <a:rPr lang="en-US" b="1" dirty="0" smtClean="0"/>
              <a:t> </a:t>
            </a:r>
            <a:r>
              <a:rPr lang="en-US" b="1" dirty="0" err="1" smtClean="0"/>
              <a:t>colonna</a:t>
            </a:r>
            <a:r>
              <a:rPr lang="en-US" b="1" dirty="0" smtClean="0"/>
              <a:t>?</a:t>
            </a:r>
          </a:p>
          <a:p>
            <a:pPr marL="0" indent="0">
              <a:buNone/>
            </a:pPr>
            <a:r>
              <a:rPr lang="en-US" dirty="0" err="1" smtClean="0"/>
              <a:t>Spesso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framework </a:t>
            </a:r>
            <a:r>
              <a:rPr lang="en-US" dirty="0" err="1" smtClean="0"/>
              <a:t>prevedono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struttura</a:t>
            </a:r>
            <a:r>
              <a:rPr lang="en-US" dirty="0" smtClean="0"/>
              <a:t> </a:t>
            </a:r>
            <a:r>
              <a:rPr lang="en-US" dirty="0" err="1" smtClean="0"/>
              <a:t>basata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12 o 16 </a:t>
            </a:r>
            <a:r>
              <a:rPr lang="en-US" dirty="0" err="1" smtClean="0"/>
              <a:t>colonne</a:t>
            </a:r>
            <a:r>
              <a:rPr lang="en-US" dirty="0"/>
              <a:t> </a:t>
            </a:r>
            <a:r>
              <a:rPr lang="en-US" dirty="0" err="1" smtClean="0"/>
              <a:t>uguali</a:t>
            </a:r>
            <a:r>
              <a:rPr lang="en-US" dirty="0" smtClean="0"/>
              <a:t>, </a:t>
            </a:r>
            <a:r>
              <a:rPr lang="en-US" b="1" dirty="0" smtClean="0"/>
              <a:t>non </a:t>
            </a:r>
            <a:r>
              <a:rPr lang="en-US" b="1" dirty="0" err="1" smtClean="0"/>
              <a:t>c’è</a:t>
            </a:r>
            <a:r>
              <a:rPr lang="en-US" b="1" dirty="0" smtClean="0"/>
              <a:t> la </a:t>
            </a:r>
            <a:r>
              <a:rPr lang="en-US" b="1" dirty="0" err="1" smtClean="0"/>
              <a:t>possibilità</a:t>
            </a:r>
            <a:r>
              <a:rPr lang="en-US" b="1" dirty="0" smtClean="0"/>
              <a:t> di </a:t>
            </a:r>
            <a:r>
              <a:rPr lang="en-US" b="1" dirty="0" err="1" smtClean="0"/>
              <a:t>andare</a:t>
            </a:r>
            <a:r>
              <a:rPr lang="en-US" b="1" dirty="0" smtClean="0"/>
              <a:t> </a:t>
            </a:r>
            <a:r>
              <a:rPr lang="en-US" b="1" dirty="0" err="1" smtClean="0"/>
              <a:t>oltre</a:t>
            </a:r>
            <a:r>
              <a:rPr lang="en-US" dirty="0" smtClean="0"/>
              <a:t> </a:t>
            </a:r>
            <a:r>
              <a:rPr lang="en-US" dirty="0" err="1" smtClean="0"/>
              <a:t>questi</a:t>
            </a:r>
            <a:r>
              <a:rPr lang="en-US" dirty="0" smtClean="0"/>
              <a:t> </a:t>
            </a:r>
            <a:r>
              <a:rPr lang="en-US" dirty="0" err="1" smtClean="0"/>
              <a:t>valori</a:t>
            </a:r>
            <a:r>
              <a:rPr lang="en-US" dirty="0" smtClean="0"/>
              <a:t> </a:t>
            </a:r>
            <a:r>
              <a:rPr lang="en-US" dirty="0" err="1" smtClean="0"/>
              <a:t>predefiniti</a:t>
            </a:r>
            <a:endParaRPr lang="en-US" b="1" dirty="0" smtClean="0"/>
          </a:p>
        </p:txBody>
      </p:sp>
      <p:pic>
        <p:nvPicPr>
          <p:cNvPr id="3" name="Immagine 2" descr="hz7r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21"/>
          <a:stretch/>
        </p:blipFill>
        <p:spPr>
          <a:xfrm>
            <a:off x="3863752" y="3717033"/>
            <a:ext cx="4464496" cy="20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03513" y="260648"/>
            <a:ext cx="8750959" cy="980728"/>
          </a:xfrm>
        </p:spPr>
        <p:txBody>
          <a:bodyPr/>
          <a:lstStyle/>
          <a:p>
            <a:pPr algn="ctr"/>
            <a:r>
              <a:rPr lang="it-IT" sz="4500" b="1" dirty="0"/>
              <a:t>Perché NON usare un Framework?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169006"/>
            <a:ext cx="8331957" cy="46362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Non </a:t>
            </a:r>
            <a:r>
              <a:rPr lang="en-US" b="1" dirty="0" err="1" smtClean="0"/>
              <a:t>sono</a:t>
            </a:r>
            <a:r>
              <a:rPr lang="en-US" b="1" dirty="0" smtClean="0"/>
              <a:t> </a:t>
            </a:r>
            <a:r>
              <a:rPr lang="en-US" b="1" dirty="0" err="1" smtClean="0"/>
              <a:t>compatibili</a:t>
            </a:r>
            <a:r>
              <a:rPr lang="en-US" b="1" dirty="0" smtClean="0"/>
              <a:t> con ie7 - 8</a:t>
            </a:r>
          </a:p>
          <a:p>
            <a:pPr marL="0" indent="0">
              <a:buNone/>
            </a:pPr>
            <a:r>
              <a:rPr lang="en-US" dirty="0" smtClean="0"/>
              <a:t>Bootstrap </a:t>
            </a:r>
            <a:r>
              <a:rPr lang="en-US" b="1" dirty="0" smtClean="0"/>
              <a:t>non </a:t>
            </a:r>
            <a:r>
              <a:rPr lang="en-US" b="1" dirty="0" err="1" smtClean="0"/>
              <a:t>è</a:t>
            </a:r>
            <a:r>
              <a:rPr lang="en-US" b="1" dirty="0" smtClean="0"/>
              <a:t> del </a:t>
            </a:r>
            <a:r>
              <a:rPr lang="en-US" b="1" dirty="0" err="1" smtClean="0"/>
              <a:t>tutto</a:t>
            </a:r>
            <a:r>
              <a:rPr lang="en-US" b="1" dirty="0" smtClean="0"/>
              <a:t> </a:t>
            </a:r>
            <a:r>
              <a:rPr lang="en-US" b="1" dirty="0" err="1" smtClean="0"/>
              <a:t>compatibile</a:t>
            </a:r>
            <a:r>
              <a:rPr lang="en-US" b="1" dirty="0" smtClean="0"/>
              <a:t> </a:t>
            </a:r>
            <a:r>
              <a:rPr lang="en-US" dirty="0" smtClean="0"/>
              <a:t>con le </a:t>
            </a:r>
            <a:r>
              <a:rPr lang="en-US" dirty="0" err="1" smtClean="0"/>
              <a:t>vecchie</a:t>
            </a:r>
            <a:r>
              <a:rPr lang="en-US" dirty="0" smtClean="0"/>
              <a:t> </a:t>
            </a:r>
            <a:r>
              <a:rPr lang="en-US" dirty="0" err="1" smtClean="0"/>
              <a:t>versioni</a:t>
            </a:r>
            <a:r>
              <a:rPr lang="en-US" dirty="0" smtClean="0"/>
              <a:t> di Explorer</a:t>
            </a:r>
            <a:endParaRPr lang="en-US" b="1" dirty="0" smtClean="0"/>
          </a:p>
        </p:txBody>
      </p:sp>
      <p:pic>
        <p:nvPicPr>
          <p:cNvPr id="3" name="Immagine 2" descr="68747470733a2f2f662e636c6f75642e6769746875622e636f6d2f6173736574732f38343032302f3235333932362f66653463633632612d386265352d313165322d386163662d3731333833376462316635352e706e6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3573016"/>
            <a:ext cx="419734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La richiesta cognitiva</a:t>
            </a:r>
            <a:endParaRPr lang="it-IT" b="1" dirty="0"/>
          </a:p>
        </p:txBody>
      </p:sp>
      <p:pic>
        <p:nvPicPr>
          <p:cNvPr id="4" name="Immagine 3" descr="Schermata 2015-01-05 alle 15.5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340768"/>
            <a:ext cx="6434658" cy="4841776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279576" y="3284984"/>
            <a:ext cx="763284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600" b="1" dirty="0">
                <a:solidFill>
                  <a:schemeClr val="bg1"/>
                </a:solidFill>
              </a:rPr>
              <a:t>Nuovo contesto</a:t>
            </a:r>
            <a:endParaRPr lang="it-I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Di cosa parleremo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525714" y="1450976"/>
            <a:ext cx="661828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- Che cos’è Bootstrap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525713" y="2092326"/>
            <a:ext cx="6172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- Realizzare applicazioni web con Bootstrap 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25713" y="2778126"/>
            <a:ext cx="6172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- Personalizzare Bootstrap</a:t>
            </a:r>
          </a:p>
        </p:txBody>
      </p:sp>
      <p:pic>
        <p:nvPicPr>
          <p:cNvPr id="9" name="Picture 2" descr="http://www.hometips4women.com/ht4w/wp-content/uploads/2011/01/to-do-list-get-organized-a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96" y="3945308"/>
            <a:ext cx="2381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77388" y="2248993"/>
            <a:ext cx="10515600" cy="946090"/>
          </a:xfrm>
        </p:spPr>
        <p:txBody>
          <a:bodyPr/>
          <a:lstStyle/>
          <a:p>
            <a:r>
              <a:rPr lang="it-IT" dirty="0" smtClean="0"/>
              <a:t>Parliamo di Bootstrap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23" y="812320"/>
            <a:ext cx="6045680" cy="60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1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407129"/>
            <a:ext cx="10515600" cy="946090"/>
          </a:xfrm>
        </p:spPr>
        <p:txBody>
          <a:bodyPr/>
          <a:lstStyle/>
          <a:p>
            <a:r>
              <a:rPr lang="it-IT" dirty="0"/>
              <a:t>Cos’è Bootstrap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54" y="2450824"/>
            <a:ext cx="7391400" cy="3939195"/>
          </a:xfrm>
          <a:prstGeom prst="rect">
            <a:avLst/>
          </a:prstGeom>
        </p:spPr>
      </p:pic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838200" y="1710024"/>
            <a:ext cx="10515600" cy="455524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Bootstrap è un </a:t>
            </a:r>
            <a:r>
              <a:rPr lang="it-IT" dirty="0" err="1" smtClean="0"/>
              <a:t>framework</a:t>
            </a:r>
            <a:r>
              <a:rPr lang="it-IT" dirty="0" smtClean="0"/>
              <a:t> per la creazione di </a:t>
            </a:r>
            <a:r>
              <a:rPr lang="it-IT" dirty="0" err="1" smtClean="0"/>
              <a:t>frontend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70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318678"/>
            <a:ext cx="10515600" cy="946090"/>
          </a:xfrm>
        </p:spPr>
        <p:txBody>
          <a:bodyPr/>
          <a:lstStyle/>
          <a:p>
            <a:r>
              <a:rPr lang="it-IT" dirty="0"/>
              <a:t>Cos’è Bootstrap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54" y="2450824"/>
            <a:ext cx="7391400" cy="393919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22" y="3904517"/>
            <a:ext cx="8625013" cy="1380002"/>
          </a:xfrm>
          <a:prstGeom prst="rect">
            <a:avLst/>
          </a:prstGeom>
        </p:spPr>
      </p:pic>
      <p:sp>
        <p:nvSpPr>
          <p:cNvPr id="9" name="Segnaposto contenuto 2"/>
          <p:cNvSpPr txBox="1">
            <a:spLocks/>
          </p:cNvSpPr>
          <p:nvPr/>
        </p:nvSpPr>
        <p:spPr>
          <a:xfrm>
            <a:off x="838200" y="1710024"/>
            <a:ext cx="10515600" cy="4555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8A8989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8A8989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mtClean="0"/>
              <a:t>Il sito ufficiale è getbootstrap.com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173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328753"/>
            <a:ext cx="10515600" cy="946090"/>
          </a:xfrm>
        </p:spPr>
        <p:txBody>
          <a:bodyPr/>
          <a:lstStyle/>
          <a:p>
            <a:r>
              <a:rPr lang="it-IT" dirty="0" smtClean="0"/>
              <a:t>Scaricare Bootstrap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3" y="2368299"/>
            <a:ext cx="11187062" cy="4324650"/>
          </a:xfrm>
          <a:prstGeom prst="rect">
            <a:avLst/>
          </a:prstGeom>
        </p:spPr>
      </p:pic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710024"/>
            <a:ext cx="10515600" cy="455524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Cliccando sul pulsante download sarà possibile scaricare il </a:t>
            </a:r>
            <a:r>
              <a:rPr lang="it-IT" dirty="0" err="1" smtClean="0"/>
              <a:t>framework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322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374739"/>
            <a:ext cx="10515600" cy="946090"/>
          </a:xfrm>
        </p:spPr>
        <p:txBody>
          <a:bodyPr/>
          <a:lstStyle/>
          <a:p>
            <a:r>
              <a:rPr lang="it-IT" dirty="0" smtClean="0"/>
              <a:t>Scaricare Bootstrap</a:t>
            </a:r>
            <a:endParaRPr lang="it-IT" dirty="0"/>
          </a:p>
        </p:txBody>
      </p:sp>
      <p:pic>
        <p:nvPicPr>
          <p:cNvPr id="5" name="Segnaposto contenuto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3"/>
          <a:stretch/>
        </p:blipFill>
        <p:spPr>
          <a:xfrm>
            <a:off x="292724" y="2228432"/>
            <a:ext cx="7020905" cy="303233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69" y="2228431"/>
            <a:ext cx="4433407" cy="390579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4" y="5321158"/>
            <a:ext cx="2248214" cy="1371791"/>
          </a:xfrm>
          <a:prstGeom prst="rect">
            <a:avLst/>
          </a:prstGeom>
        </p:spPr>
      </p:pic>
      <p:sp>
        <p:nvSpPr>
          <p:cNvPr id="8" name="Segnaposto contenuto 2"/>
          <p:cNvSpPr>
            <a:spLocks noGrp="1"/>
          </p:cNvSpPr>
          <p:nvPr>
            <p:ph idx="1"/>
          </p:nvPr>
        </p:nvSpPr>
        <p:spPr>
          <a:xfrm>
            <a:off x="838200" y="1710024"/>
            <a:ext cx="10515600" cy="455524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Cliccando sul pulsante download sarà possibile scaricare il </a:t>
            </a:r>
            <a:r>
              <a:rPr lang="it-IT" dirty="0" err="1" smtClean="0"/>
              <a:t>framework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80952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739341"/>
            <a:ext cx="10515600" cy="575363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Come usare Bootstrap</a:t>
            </a:r>
            <a:endParaRPr lang="it-IT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838200" y="1560822"/>
            <a:ext cx="10515600" cy="57536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Dopo aver scaricato il </a:t>
            </a:r>
            <a:r>
              <a:rPr lang="it-IT" dirty="0" err="1" smtClean="0"/>
              <a:t>framework</a:t>
            </a:r>
            <a:r>
              <a:rPr lang="it-IT" dirty="0" smtClean="0"/>
              <a:t>, dallo stesso sito copiamo il </a:t>
            </a:r>
            <a:r>
              <a:rPr lang="it-IT" dirty="0" err="1" smtClean="0"/>
              <a:t>template</a:t>
            </a:r>
            <a:r>
              <a:rPr lang="it-IT" dirty="0" smtClean="0"/>
              <a:t> di base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52" y="2053058"/>
            <a:ext cx="7701018" cy="47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697777"/>
            <a:ext cx="10515600" cy="575363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Template</a:t>
            </a:r>
            <a:r>
              <a:rPr lang="it-IT" dirty="0" smtClean="0"/>
              <a:t> base di un progetto Bootstrap</a:t>
            </a:r>
            <a:endParaRPr lang="it-IT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838200" y="1560822"/>
            <a:ext cx="10515600" cy="57536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Incolliamo il codice in una pagina html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58" y="2136185"/>
            <a:ext cx="8294838" cy="45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78843" y="1384817"/>
            <a:ext cx="8331957" cy="1692324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Bootstrap offre un </a:t>
            </a:r>
            <a:r>
              <a:rPr lang="it-IT" b="1" dirty="0" smtClean="0"/>
              <a:t>Grid </a:t>
            </a:r>
            <a:r>
              <a:rPr lang="it-IT" b="1" dirty="0"/>
              <a:t>S</a:t>
            </a:r>
            <a:r>
              <a:rPr lang="it-IT" b="1" dirty="0" smtClean="0"/>
              <a:t>ystem</a:t>
            </a:r>
            <a:r>
              <a:rPr lang="it-IT" dirty="0" smtClean="0"/>
              <a:t> basato su </a:t>
            </a:r>
            <a:r>
              <a:rPr lang="it-IT" b="1" dirty="0" smtClean="0"/>
              <a:t>12 colonne</a:t>
            </a:r>
            <a:r>
              <a:rPr lang="it-IT" dirty="0" smtClean="0"/>
              <a:t>, le righe sono individuate dalla classe </a:t>
            </a:r>
            <a:r>
              <a:rPr lang="it-IT" b="1" dirty="0" smtClean="0"/>
              <a:t>.row</a:t>
            </a:r>
            <a:r>
              <a:rPr lang="it-IT" dirty="0" smtClean="0"/>
              <a:t>, le colonne dalla classe .</a:t>
            </a:r>
            <a:r>
              <a:rPr lang="it-IT" b="1" dirty="0" smtClean="0"/>
              <a:t>col-*  </a:t>
            </a:r>
            <a:endParaRPr lang="en-US" b="1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42" y="3077142"/>
            <a:ext cx="8336788" cy="30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275636"/>
            <a:ext cx="8331957" cy="4817661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Potete gestire di default 4 dimensioni del viewport:</a:t>
            </a:r>
          </a:p>
          <a:p>
            <a:pPr>
              <a:buFontTx/>
              <a:buChar char="-"/>
            </a:pPr>
            <a:r>
              <a:rPr lang="it-IT" sz="2800" b="1" dirty="0"/>
              <a:t>Extra small (.col-xs-*)</a:t>
            </a:r>
            <a:r>
              <a:rPr lang="it-IT" sz="2800" dirty="0"/>
              <a:t>, per gli </a:t>
            </a:r>
            <a:r>
              <a:rPr lang="it-IT" sz="2800" b="1" i="1" dirty="0"/>
              <a:t>smartphone </a:t>
            </a:r>
            <a:r>
              <a:rPr lang="it-IT" sz="2800" b="1" dirty="0"/>
              <a:t>(&lt; 768px) </a:t>
            </a:r>
          </a:p>
          <a:p>
            <a:pPr>
              <a:buFontTx/>
              <a:buChar char="-"/>
            </a:pPr>
            <a:r>
              <a:rPr lang="it-IT" sz="2800" b="1" dirty="0"/>
              <a:t>Small (.col-sm-*)</a:t>
            </a:r>
            <a:r>
              <a:rPr lang="it-IT" sz="2800" dirty="0"/>
              <a:t>, per i </a:t>
            </a:r>
            <a:r>
              <a:rPr lang="it-IT" sz="2800" b="1" i="1" dirty="0"/>
              <a:t>tablet </a:t>
            </a:r>
            <a:r>
              <a:rPr lang="it-IT" sz="2800" b="1" dirty="0"/>
              <a:t>(&gt;= 768px)</a:t>
            </a:r>
            <a:endParaRPr lang="it-IT" sz="2800" b="1" i="1" dirty="0"/>
          </a:p>
          <a:p>
            <a:pPr>
              <a:buFontTx/>
              <a:buChar char="-"/>
            </a:pPr>
            <a:r>
              <a:rPr lang="it-IT" sz="2800" b="1" dirty="0"/>
              <a:t>Medium (.col-md-*)</a:t>
            </a:r>
            <a:r>
              <a:rPr lang="it-IT" sz="2800" dirty="0"/>
              <a:t>, per i </a:t>
            </a:r>
            <a:r>
              <a:rPr lang="it-IT" sz="2800" b="1" i="1" dirty="0"/>
              <a:t>desktop </a:t>
            </a:r>
            <a:r>
              <a:rPr lang="it-IT" sz="2800" b="1" dirty="0"/>
              <a:t>( &gt;= 970px)</a:t>
            </a:r>
            <a:endParaRPr lang="it-IT" sz="2800" b="1" i="1" dirty="0"/>
          </a:p>
          <a:p>
            <a:pPr>
              <a:buFontTx/>
              <a:buChar char="-"/>
            </a:pPr>
            <a:r>
              <a:rPr lang="it-IT" sz="2800" b="1" dirty="0"/>
              <a:t>Large (.col-lg-*)</a:t>
            </a:r>
            <a:r>
              <a:rPr lang="it-IT" sz="2800" dirty="0"/>
              <a:t>, per i </a:t>
            </a:r>
            <a:r>
              <a:rPr lang="it-IT" sz="2800" b="1" i="1" dirty="0"/>
              <a:t>desktop larghi (&gt;=1200 px)</a:t>
            </a:r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42" y="4602635"/>
            <a:ext cx="8251249" cy="13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 smtClean="0"/>
              <a:t>La richiesta cognitiva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45196" y="1484784"/>
            <a:ext cx="8229600" cy="7200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800" b="1" dirty="0"/>
              <a:t>Di conseguenza bisogna ridurre la richiesta cognitiva da parte dell’utente</a:t>
            </a:r>
            <a:endParaRPr lang="it-IT" sz="28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1991544" y="2636913"/>
            <a:ext cx="8136904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Tx/>
              <a:buChar char="-"/>
            </a:pPr>
            <a:r>
              <a:rPr lang="it-IT" sz="2400" dirty="0"/>
              <a:t>L’utente mobile è soggetto a distrazioni ed </a:t>
            </a:r>
            <a:r>
              <a:rPr lang="it-IT" sz="2400" b="1" dirty="0"/>
              <a:t>interruzioni frequenti</a:t>
            </a:r>
          </a:p>
          <a:p>
            <a:pPr marL="342900" indent="-342900">
              <a:buFontTx/>
              <a:buChar char="-"/>
            </a:pPr>
            <a:endParaRPr lang="it-IT" sz="2400" b="1" dirty="0"/>
          </a:p>
          <a:p>
            <a:pPr marL="342900" indent="-342900">
              <a:buFontTx/>
              <a:buChar char="-"/>
            </a:pPr>
            <a:r>
              <a:rPr lang="it-IT" sz="2400" dirty="0"/>
              <a:t>Maggiore è lo sforzo cognitivo maggiore è il livello di </a:t>
            </a:r>
            <a:r>
              <a:rPr lang="it-IT" sz="2400" b="1" dirty="0"/>
              <a:t>concentrazione</a:t>
            </a:r>
            <a:r>
              <a:rPr lang="it-IT" sz="2400" dirty="0"/>
              <a:t> necessario.</a:t>
            </a:r>
          </a:p>
          <a:p>
            <a:pPr marL="342900" indent="-342900">
              <a:buFontTx/>
              <a:buChar char="-"/>
            </a:pP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b="1" dirty="0"/>
              <a:t>Eliminare le informazioni superflue</a:t>
            </a:r>
            <a:r>
              <a:rPr lang="it-IT" sz="2400" dirty="0"/>
              <a:t> e focalizzarsi solo sui bisogni dell’ utente e offrirgli una soluzione</a:t>
            </a:r>
          </a:p>
          <a:p>
            <a:pPr algn="l"/>
            <a:endParaRPr lang="it-IT" sz="2400" dirty="0"/>
          </a:p>
          <a:p>
            <a:pPr algn="l"/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1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78843" y="1851700"/>
            <a:ext cx="8331957" cy="172131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Potete inoltre: </a:t>
            </a:r>
          </a:p>
          <a:p>
            <a:pPr>
              <a:buFontTx/>
              <a:buChar char="-"/>
            </a:pPr>
            <a:r>
              <a:rPr lang="it-IT" sz="2800" b="1" dirty="0"/>
              <a:t>Riordinare</a:t>
            </a:r>
            <a:r>
              <a:rPr lang="it-IT" sz="2800" dirty="0"/>
              <a:t> le colonne utilizzando </a:t>
            </a:r>
            <a:r>
              <a:rPr lang="it-IT" sz="2800" b="1" dirty="0"/>
              <a:t>.col-pull-*</a:t>
            </a:r>
            <a:r>
              <a:rPr lang="it-IT" sz="2800" dirty="0"/>
              <a:t> e </a:t>
            </a:r>
            <a:r>
              <a:rPr lang="it-IT" sz="2800" b="1" dirty="0"/>
              <a:t>.col-push-*</a:t>
            </a:r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26" y="3717032"/>
            <a:ext cx="8495174" cy="7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6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1563668"/>
            <a:ext cx="8331957" cy="4817661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Potete inoltre: </a:t>
            </a:r>
          </a:p>
          <a:p>
            <a:pPr>
              <a:buFontTx/>
              <a:buChar char="-"/>
            </a:pPr>
            <a:r>
              <a:rPr lang="it-IT" sz="2800" dirty="0"/>
              <a:t>Gestire salti di colonna con gli offset </a:t>
            </a:r>
            <a:r>
              <a:rPr lang="it-IT" sz="2800" b="1" dirty="0"/>
              <a:t>col-md-offset-*</a:t>
            </a:r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24" y="3284984"/>
            <a:ext cx="8085136" cy="20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347644"/>
            <a:ext cx="8331957" cy="4817661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Potete inoltre: </a:t>
            </a:r>
          </a:p>
          <a:p>
            <a:pPr>
              <a:buFontTx/>
              <a:buChar char="-"/>
            </a:pPr>
            <a:r>
              <a:rPr lang="it-IT" sz="2800" b="1" dirty="0"/>
              <a:t>Innestare</a:t>
            </a:r>
            <a:r>
              <a:rPr lang="it-IT" sz="2800" dirty="0"/>
              <a:t> griglie in colonne creando delle </a:t>
            </a:r>
            <a:r>
              <a:rPr lang="it-IT" sz="2800" b="1" dirty="0"/>
              <a:t>.row</a:t>
            </a:r>
            <a:r>
              <a:rPr lang="it-IT" sz="2800" dirty="0"/>
              <a:t> nelle colonne e reiterando il meccanismo.</a:t>
            </a:r>
            <a:endParaRPr lang="it-IT" sz="2800" b="1" dirty="0"/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24" y="4439400"/>
            <a:ext cx="8331957" cy="17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246313" y="4587206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t-IT"/>
              <a:t>Demo</a:t>
            </a:r>
            <a:endParaRPr lang="en-US" dirty="0"/>
          </a:p>
        </p:txBody>
      </p:sp>
      <p:pic>
        <p:nvPicPr>
          <p:cNvPr id="10" name="Picture 2" descr="http://www.citykiosk.it/res/omino-cav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1844824"/>
            <a:ext cx="3124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</a:t>
            </a:r>
            <a:r>
              <a:rPr lang="it-IT" b="1" dirty="0" err="1"/>
              <a:t>Typography</a:t>
            </a:r>
            <a:endParaRPr lang="it-IT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78843" y="1484784"/>
            <a:ext cx="8331957" cy="4776718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Bootstrap definisce regole per i principali elementi tipografici e vi fornisce classi aggiutive per gestirli facilmente </a:t>
            </a:r>
            <a:r>
              <a:rPr lang="it-IT" dirty="0"/>
              <a:t>:</a:t>
            </a:r>
            <a:endParaRPr lang="it-IT" dirty="0" smtClean="0"/>
          </a:p>
          <a:p>
            <a:pPr>
              <a:buFontTx/>
              <a:buChar char="-"/>
            </a:pPr>
            <a:r>
              <a:rPr lang="it-IT" b="1" dirty="0" smtClean="0"/>
              <a:t>Paragrafo in evidenza: .lead</a:t>
            </a:r>
          </a:p>
          <a:p>
            <a:pPr>
              <a:buFontTx/>
              <a:buChar char="-"/>
            </a:pPr>
            <a:r>
              <a:rPr lang="it-IT" b="1" dirty="0" smtClean="0"/>
              <a:t>Allineamenti: .text-left, .text-center, .text-right</a:t>
            </a:r>
          </a:p>
          <a:p>
            <a:pPr>
              <a:buFontTx/>
              <a:buChar char="-"/>
            </a:pPr>
            <a:r>
              <a:rPr lang="it-IT" b="1" dirty="0" smtClean="0"/>
              <a:t>Enfasi: .text-muted, .text-primary, .text-success, .text-info, .text-warning, .text-danger</a:t>
            </a:r>
          </a:p>
          <a:p>
            <a:pPr>
              <a:buFontTx/>
              <a:buChar char="-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44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Tabelle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223900"/>
            <a:ext cx="8331957" cy="5445460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Stilizzare una table è semplicissimo grazie a classi apposite:</a:t>
            </a:r>
          </a:p>
          <a:p>
            <a:pPr>
              <a:buFontTx/>
              <a:buChar char="-"/>
            </a:pPr>
            <a:r>
              <a:rPr lang="it-IT" sz="2800" b="1" dirty="0"/>
              <a:t>.table </a:t>
            </a:r>
            <a:r>
              <a:rPr lang="it-IT" sz="2800" dirty="0"/>
              <a:t>e</a:t>
            </a:r>
            <a:r>
              <a:rPr lang="it-IT" sz="2800" b="1" dirty="0"/>
              <a:t> .table-responsive </a:t>
            </a:r>
            <a:r>
              <a:rPr lang="it-IT" sz="2800" dirty="0"/>
              <a:t>per indicare a bootstrap di stilizzare la tabella</a:t>
            </a:r>
            <a:endParaRPr lang="it-IT" sz="2800" b="1" dirty="0"/>
          </a:p>
          <a:p>
            <a:pPr>
              <a:buFontTx/>
              <a:buChar char="-"/>
            </a:pPr>
            <a:r>
              <a:rPr lang="it-IT" sz="2800" b="1" dirty="0"/>
              <a:t>.table-striped</a:t>
            </a:r>
            <a:r>
              <a:rPr lang="it-IT" sz="2800" dirty="0"/>
              <a:t>, per la colorazione alternata delle righe</a:t>
            </a:r>
            <a:endParaRPr lang="it-IT" sz="2800" b="1" dirty="0"/>
          </a:p>
          <a:p>
            <a:pPr>
              <a:buFontTx/>
              <a:buChar char="-"/>
            </a:pPr>
            <a:r>
              <a:rPr lang="it-IT" sz="2800" b="1" dirty="0"/>
              <a:t>.table-bordered</a:t>
            </a:r>
            <a:r>
              <a:rPr lang="it-IT" sz="2800" dirty="0"/>
              <a:t>, per evidenziare i bordi della tabella</a:t>
            </a:r>
            <a:endParaRPr lang="it-IT" sz="2800" b="1" dirty="0"/>
          </a:p>
          <a:p>
            <a:pPr>
              <a:buFontTx/>
              <a:buChar char="-"/>
            </a:pPr>
            <a:r>
              <a:rPr lang="it-IT" sz="2800" b="1" dirty="0"/>
              <a:t>.table-hover</a:t>
            </a:r>
            <a:r>
              <a:rPr lang="it-IT" sz="2800" dirty="0"/>
              <a:t>, per applicare un effetto hover al passaggio sulle righe della tabella</a:t>
            </a:r>
            <a:endParaRPr lang="it-IT" sz="2800" b="1" dirty="0"/>
          </a:p>
          <a:p>
            <a:pPr>
              <a:buFontTx/>
              <a:buChar char="-"/>
            </a:pPr>
            <a:r>
              <a:rPr lang="it-IT" sz="2800" b="1" dirty="0"/>
              <a:t>.active, .success, .warning, .danger</a:t>
            </a:r>
            <a:r>
              <a:rPr lang="it-IT" sz="2800" dirty="0"/>
              <a:t>, per evidenziare le righe della tabella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86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– Form e pulsanti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78843" y="1310468"/>
            <a:ext cx="8331957" cy="492684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Bootstrap si preoccupa della stilizzazione di tutti gli elementi base di una form e fornisce classi di supporto alla loro impaginazione, tra cui:</a:t>
            </a:r>
          </a:p>
          <a:p>
            <a:pPr>
              <a:buFontTx/>
              <a:buChar char="-"/>
            </a:pPr>
            <a:r>
              <a:rPr lang="it-IT" sz="2400" b="1" dirty="0"/>
              <a:t>.form-group </a:t>
            </a:r>
            <a:r>
              <a:rPr lang="it-IT" sz="2400" dirty="0"/>
              <a:t>e </a:t>
            </a:r>
            <a:r>
              <a:rPr lang="it-IT" sz="2400" b="1" dirty="0"/>
              <a:t>.form-control</a:t>
            </a:r>
            <a:r>
              <a:rPr lang="it-IT" sz="2400" dirty="0"/>
              <a:t>, per una corretta spaziatura degli elementi</a:t>
            </a:r>
          </a:p>
          <a:p>
            <a:pPr>
              <a:buFontTx/>
              <a:buChar char="-"/>
            </a:pPr>
            <a:r>
              <a:rPr lang="it-IT" sz="2400" b="1" dirty="0"/>
              <a:t>.form-inline </a:t>
            </a:r>
            <a:r>
              <a:rPr lang="it-IT" sz="2400" dirty="0"/>
              <a:t>e </a:t>
            </a:r>
            <a:r>
              <a:rPr lang="it-IT" sz="2400" b="1" dirty="0"/>
              <a:t>.form-horizontal</a:t>
            </a:r>
            <a:r>
              <a:rPr lang="it-IT" sz="2400" dirty="0"/>
              <a:t>, per l’impaginazione in linea e in blocco</a:t>
            </a:r>
          </a:p>
          <a:p>
            <a:pPr>
              <a:buFontTx/>
              <a:buChar char="-"/>
            </a:pPr>
            <a:r>
              <a:rPr lang="it-IT" sz="2400" b="1" dirty="0"/>
              <a:t>.form-control-static</a:t>
            </a:r>
            <a:r>
              <a:rPr lang="it-IT" sz="2400" dirty="0"/>
              <a:t>, per i paragrafi che sostituiscono controlli (elementi in sola lettura che non vogliamo creare come &lt;input /&gt;)</a:t>
            </a:r>
            <a:endParaRPr lang="it-IT" sz="2400" b="1" dirty="0"/>
          </a:p>
          <a:p>
            <a:pPr>
              <a:buFontTx/>
              <a:buChar char="-"/>
            </a:pPr>
            <a:r>
              <a:rPr lang="it-IT" sz="2400" b="1" dirty="0"/>
              <a:t>.has-success, .has-warning, .has-error</a:t>
            </a:r>
            <a:r>
              <a:rPr lang="it-IT" sz="2400" dirty="0"/>
              <a:t>, per evidenziare i controlli con colorazioni indicative del loro stato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54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– Form e pulsanti</a:t>
            </a:r>
            <a:endParaRPr lang="it-IT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78843" y="1526492"/>
            <a:ext cx="8331957" cy="492684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Vengono fornite classi per la stilizazione dei pulsanti:</a:t>
            </a:r>
          </a:p>
          <a:p>
            <a:pPr>
              <a:buFontTx/>
              <a:buChar char="-"/>
            </a:pPr>
            <a:r>
              <a:rPr lang="it-IT" sz="2800" b="1" dirty="0"/>
              <a:t>.btn-default, .btn-primary, .btn-success, .btn-info, .btn-warning, .btn-danger, .btn-link</a:t>
            </a:r>
            <a:r>
              <a:rPr lang="it-IT" sz="2800" dirty="0"/>
              <a:t> per il tipo di pulsante</a:t>
            </a:r>
          </a:p>
          <a:p>
            <a:pPr marL="0" indent="0">
              <a:buNone/>
            </a:pPr>
            <a:endParaRPr lang="it-IT" sz="2800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70" y="3568560"/>
            <a:ext cx="7786501" cy="8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– Form e pulsanti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78843" y="1338235"/>
            <a:ext cx="8331957" cy="492684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Vengono fornite classi per la stilizazione dei pulsanti:</a:t>
            </a:r>
          </a:p>
          <a:p>
            <a:pPr>
              <a:buFontTx/>
              <a:buChar char="-"/>
            </a:pPr>
            <a:r>
              <a:rPr lang="it-IT" sz="2800" b="1" dirty="0"/>
              <a:t>.btn-default, .btn-primary, .btn-success, .btn-info, .btn-warning, .btn-danger, .btn-link</a:t>
            </a:r>
            <a:r>
              <a:rPr lang="it-IT" sz="2800" dirty="0"/>
              <a:t> per il tipo di pulsante</a:t>
            </a:r>
          </a:p>
          <a:p>
            <a:pPr>
              <a:buFontTx/>
              <a:buChar char="-"/>
            </a:pPr>
            <a:r>
              <a:rPr lang="it-IT" sz="2800" b="1" dirty="0"/>
              <a:t>.btn-lg, .btn-sm, .btn-xs</a:t>
            </a:r>
            <a:r>
              <a:rPr lang="it-IT" sz="2800" dirty="0"/>
              <a:t> per la dimensione del pulsante</a:t>
            </a:r>
          </a:p>
          <a:p>
            <a:pPr marL="0" indent="0">
              <a:buNone/>
            </a:pPr>
            <a:endParaRPr lang="it-IT" sz="2800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98" y="4134392"/>
            <a:ext cx="3658406" cy="21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382476"/>
            <a:ext cx="8331957" cy="492684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Vengono fornite classi per la stilizazione dei pulsanti:</a:t>
            </a:r>
          </a:p>
          <a:p>
            <a:pPr>
              <a:buFontTx/>
              <a:buChar char="-"/>
            </a:pPr>
            <a:r>
              <a:rPr lang="it-IT" sz="2800" b="1" dirty="0"/>
              <a:t>.btn-default, .btn-primary, .btn-success, .btn-info, .btn-warning, .btn-danger, .btn-link</a:t>
            </a:r>
            <a:r>
              <a:rPr lang="it-IT" sz="2800" dirty="0"/>
              <a:t> per il tipo di pulsante</a:t>
            </a:r>
          </a:p>
          <a:p>
            <a:pPr>
              <a:buFontTx/>
              <a:buChar char="-"/>
            </a:pPr>
            <a:r>
              <a:rPr lang="it-IT" sz="2800" b="1" dirty="0"/>
              <a:t>.btn-lg, .btn-sm, .btn-xs</a:t>
            </a:r>
            <a:r>
              <a:rPr lang="it-IT" sz="2800" dirty="0"/>
              <a:t> per la dimensione del pulsante</a:t>
            </a:r>
          </a:p>
          <a:p>
            <a:pPr>
              <a:buFontTx/>
              <a:buChar char="-"/>
            </a:pPr>
            <a:r>
              <a:rPr lang="it-IT" sz="2800" b="1" dirty="0"/>
              <a:t>.active</a:t>
            </a:r>
            <a:r>
              <a:rPr lang="it-IT" sz="2800" dirty="0"/>
              <a:t> per l’effetto pulsante premuto</a:t>
            </a:r>
          </a:p>
          <a:p>
            <a:pPr marL="0" indent="0">
              <a:buNone/>
            </a:pPr>
            <a:endParaRPr lang="it-IT" sz="2800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871" y="5126231"/>
            <a:ext cx="3399100" cy="9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 smtClean="0"/>
              <a:t>Soluzioni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91544" y="3068960"/>
            <a:ext cx="8136904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4000" b="1" dirty="0"/>
              <a:t>Responsive / </a:t>
            </a:r>
            <a:r>
              <a:rPr lang="it-IT" sz="4000" b="1" dirty="0" err="1"/>
              <a:t>Adaptive</a:t>
            </a:r>
            <a:endParaRPr lang="it-IT" sz="4000" b="1" dirty="0"/>
          </a:p>
          <a:p>
            <a:pPr marL="0" indent="0" algn="ctr">
              <a:buNone/>
            </a:pPr>
            <a:r>
              <a:rPr lang="it-IT" sz="4000" b="1" dirty="0"/>
              <a:t>Web Design</a:t>
            </a:r>
            <a:endParaRPr lang="it-IT" sz="4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7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Immagini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78843" y="1340106"/>
            <a:ext cx="8331957" cy="16923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2800" dirty="0"/>
              <a:t>Vengono fornite anche alcune classi per le immagini:</a:t>
            </a:r>
          </a:p>
          <a:p>
            <a:pPr>
              <a:buFontTx/>
              <a:buChar char="-"/>
            </a:pPr>
            <a:r>
              <a:rPr lang="it-IT" sz="2800" b="1" dirty="0"/>
              <a:t>.img-rounded</a:t>
            </a:r>
            <a:r>
              <a:rPr lang="it-IT" sz="2800" dirty="0"/>
              <a:t>, per i bordi arrotondati</a:t>
            </a:r>
          </a:p>
          <a:p>
            <a:pPr>
              <a:buFontTx/>
              <a:buChar char="-"/>
            </a:pPr>
            <a:r>
              <a:rPr lang="it-IT" sz="2800" b="1" dirty="0"/>
              <a:t>.img-circle</a:t>
            </a:r>
            <a:r>
              <a:rPr lang="it-IT" sz="2800" dirty="0"/>
              <a:t>, per mettere l’immagine ni un cerchio</a:t>
            </a:r>
          </a:p>
          <a:p>
            <a:pPr>
              <a:buFontTx/>
              <a:buChar char="-"/>
            </a:pPr>
            <a:r>
              <a:rPr lang="it-IT" sz="2800" b="1" dirty="0"/>
              <a:t>.img-thumbnail</a:t>
            </a:r>
            <a:r>
              <a:rPr lang="it-IT" sz="2800" dirty="0"/>
              <a:t>, per gestire le anteprime delle immagini</a:t>
            </a:r>
            <a:endParaRPr lang="en-US" sz="2800" b="1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91" y="3886170"/>
            <a:ext cx="6207658" cy="21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</a:t>
            </a:r>
            <a:r>
              <a:rPr lang="it-IT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Helpers</a:t>
            </a:r>
            <a:endParaRPr lang="it-IT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878843" y="1528834"/>
            <a:ext cx="8331957" cy="4708478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E’ per l’utilizzo quotidiano ecco alcune classi molto utili:</a:t>
            </a:r>
          </a:p>
          <a:p>
            <a:pPr>
              <a:buFontTx/>
              <a:buChar char="-"/>
            </a:pPr>
            <a:r>
              <a:rPr lang="it-IT" sz="2400" b="1" dirty="0"/>
              <a:t>.pull-left </a:t>
            </a:r>
            <a:r>
              <a:rPr lang="it-IT" sz="2400" dirty="0"/>
              <a:t>e</a:t>
            </a:r>
            <a:r>
              <a:rPr lang="it-IT" sz="2400" b="1" dirty="0"/>
              <a:t> pull-right</a:t>
            </a:r>
            <a:r>
              <a:rPr lang="it-IT" sz="2400" dirty="0"/>
              <a:t>, così la smettete di aggiungere style in linea per il float:left e il float:right</a:t>
            </a:r>
          </a:p>
          <a:p>
            <a:pPr>
              <a:buFontTx/>
              <a:buChar char="-"/>
            </a:pPr>
            <a:r>
              <a:rPr lang="it-IT" sz="2400" b="1" dirty="0"/>
              <a:t>.center-block</a:t>
            </a:r>
            <a:r>
              <a:rPr lang="it-IT" sz="2400" dirty="0"/>
              <a:t>, così non impazziamo più nel centrare elementi e la smettiamo di usare align=‘center’ </a:t>
            </a:r>
            <a:r>
              <a:rPr lang="it-IT" sz="2400" dirty="0">
                <a:sym typeface="Wingdings" panose="05000000000000000000" pitchFamily="2" charset="2"/>
              </a:rPr>
              <a:t></a:t>
            </a:r>
          </a:p>
          <a:p>
            <a:pPr>
              <a:buFontTx/>
              <a:buChar char="-"/>
            </a:pPr>
            <a:r>
              <a:rPr lang="it-IT" sz="2400" b="1" dirty="0">
                <a:sym typeface="Wingdings" panose="05000000000000000000" pitchFamily="2" charset="2"/>
              </a:rPr>
              <a:t>.show</a:t>
            </a:r>
            <a:r>
              <a:rPr lang="it-IT" sz="2400" dirty="0">
                <a:sym typeface="Wingdings" panose="05000000000000000000" pitchFamily="2" charset="2"/>
              </a:rPr>
              <a:t>,</a:t>
            </a:r>
            <a:r>
              <a:rPr lang="it-IT" sz="2400" b="1" dirty="0">
                <a:sym typeface="Wingdings" panose="05000000000000000000" pitchFamily="2" charset="2"/>
              </a:rPr>
              <a:t> .hidden</a:t>
            </a:r>
            <a:r>
              <a:rPr lang="it-IT" sz="2400" dirty="0">
                <a:sym typeface="Wingdings" panose="05000000000000000000" pitchFamily="2" charset="2"/>
              </a:rPr>
              <a:t> e </a:t>
            </a:r>
            <a:r>
              <a:rPr lang="it-IT" sz="2400" b="1" dirty="0">
                <a:sym typeface="Wingdings" panose="05000000000000000000" pitchFamily="2" charset="2"/>
              </a:rPr>
              <a:t>.invisible</a:t>
            </a:r>
            <a:r>
              <a:rPr lang="it-IT" sz="2400" dirty="0">
                <a:sym typeface="Wingdings" panose="05000000000000000000" pitchFamily="2" charset="2"/>
              </a:rPr>
              <a:t> per far comparire e scomparire elementi (da javascript ad esempio con un semplice $.addClass() o $.removeClass())</a:t>
            </a:r>
          </a:p>
          <a:p>
            <a:pPr>
              <a:buFontTx/>
              <a:buChar char="-"/>
            </a:pPr>
            <a:r>
              <a:rPr lang="it-IT" sz="2400" b="1" dirty="0">
                <a:sym typeface="Wingdings" panose="05000000000000000000" pitchFamily="2" charset="2"/>
              </a:rPr>
              <a:t>.visible-xs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b="1" dirty="0">
                <a:sym typeface="Wingdings" panose="05000000000000000000" pitchFamily="2" charset="2"/>
              </a:rPr>
              <a:t>.visible-sm</a:t>
            </a:r>
            <a:r>
              <a:rPr lang="it-IT" sz="2400" dirty="0">
                <a:sym typeface="Wingdings" panose="05000000000000000000" pitchFamily="2" charset="2"/>
              </a:rPr>
              <a:t>, </a:t>
            </a:r>
            <a:r>
              <a:rPr lang="it-IT" sz="2400" b="1" dirty="0">
                <a:sym typeface="Wingdings" panose="05000000000000000000" pitchFamily="2" charset="2"/>
              </a:rPr>
              <a:t>.visible-md </a:t>
            </a:r>
            <a:r>
              <a:rPr lang="it-IT" sz="2400" dirty="0">
                <a:sym typeface="Wingdings" panose="05000000000000000000" pitchFamily="2" charset="2"/>
              </a:rPr>
              <a:t>e </a:t>
            </a:r>
            <a:r>
              <a:rPr lang="it-IT" sz="2400" b="1" dirty="0">
                <a:sym typeface="Wingdings" panose="05000000000000000000" pitchFamily="2" charset="2"/>
              </a:rPr>
              <a:t>.visible-lg </a:t>
            </a:r>
            <a:r>
              <a:rPr lang="it-IT" sz="2400" dirty="0">
                <a:sym typeface="Wingdings" panose="05000000000000000000" pitchFamily="2" charset="2"/>
              </a:rPr>
              <a:t>(e i rispettivi </a:t>
            </a:r>
            <a:r>
              <a:rPr lang="it-IT" sz="2400" b="1" dirty="0">
                <a:sym typeface="Wingdings" panose="05000000000000000000" pitchFamily="2" charset="2"/>
              </a:rPr>
              <a:t>.hidden-*</a:t>
            </a:r>
            <a:r>
              <a:rPr lang="it-IT" sz="2400" dirty="0">
                <a:sym typeface="Wingdings" panose="05000000000000000000" pitchFamily="2" charset="2"/>
              </a:rPr>
              <a:t>) per gestire la visibilità responsiva degli elementi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02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</a:t>
            </a:r>
            <a:r>
              <a:rPr lang="it-I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  <a:endParaRPr lang="it-IT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33435" y="1475903"/>
            <a:ext cx="2183641" cy="5121449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All’indirizzo </a:t>
            </a:r>
            <a:r>
              <a:rPr lang="en-US" sz="2800" b="1" dirty="0">
                <a:hlinkClick r:id="rId3"/>
              </a:rPr>
              <a:t>http://bootswatch.com/</a:t>
            </a:r>
            <a:r>
              <a:rPr lang="en-US" sz="2800" b="1" dirty="0"/>
              <a:t> o </a:t>
            </a:r>
            <a:r>
              <a:rPr lang="en-US" sz="2800" b="1" dirty="0" err="1"/>
              <a:t>su</a:t>
            </a:r>
            <a:r>
              <a:rPr lang="en-US" sz="2800" b="1" dirty="0"/>
              <a:t> </a:t>
            </a:r>
            <a:r>
              <a:rPr lang="en-US" sz="2800" b="1" dirty="0">
                <a:hlinkClick r:id="rId4"/>
              </a:rPr>
              <a:t>http://startbootstrap.com/</a:t>
            </a:r>
            <a:r>
              <a:rPr lang="en-US" sz="2800" b="1" dirty="0"/>
              <a:t> </a:t>
            </a:r>
            <a:r>
              <a:rPr lang="en-US" sz="2800" dirty="0"/>
              <a:t> è </a:t>
            </a:r>
            <a:r>
              <a:rPr lang="en-US" sz="2800" dirty="0" err="1"/>
              <a:t>possibile</a:t>
            </a:r>
            <a:r>
              <a:rPr lang="en-US" sz="2800" dirty="0"/>
              <a:t> </a:t>
            </a:r>
            <a:r>
              <a:rPr lang="en-US" sz="2800" dirty="0" err="1"/>
              <a:t>trovare</a:t>
            </a:r>
            <a:r>
              <a:rPr lang="en-US" sz="2800" dirty="0"/>
              <a:t> </a:t>
            </a:r>
            <a:r>
              <a:rPr lang="en-US" sz="2800" dirty="0" err="1"/>
              <a:t>dei</a:t>
            </a:r>
            <a:r>
              <a:rPr lang="en-US" sz="2800" dirty="0"/>
              <a:t> </a:t>
            </a:r>
            <a:r>
              <a:rPr lang="en-US" sz="2800" b="1" dirty="0"/>
              <a:t>template </a:t>
            </a:r>
            <a:r>
              <a:rPr lang="en-US" sz="2800" b="1" dirty="0" err="1"/>
              <a:t>gratuiti</a:t>
            </a:r>
            <a:r>
              <a:rPr lang="en-US" sz="2800" dirty="0"/>
              <a:t> </a:t>
            </a:r>
            <a:r>
              <a:rPr lang="en-US" sz="2800" dirty="0" err="1"/>
              <a:t>già</a:t>
            </a:r>
            <a:r>
              <a:rPr lang="en-US" sz="2800" dirty="0"/>
              <a:t> </a:t>
            </a:r>
            <a:r>
              <a:rPr lang="en-US" sz="2800" dirty="0" err="1"/>
              <a:t>pronti</a:t>
            </a:r>
            <a:r>
              <a:rPr lang="en-US" sz="2800" dirty="0"/>
              <a:t> per Bootstrap</a:t>
            </a:r>
            <a:endParaRPr lang="en-US" sz="2800" b="1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487" y="1775742"/>
            <a:ext cx="6355450" cy="3387092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887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</a:t>
            </a:r>
            <a:r>
              <a:rPr lang="it-I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061280" y="1312130"/>
            <a:ext cx="2183641" cy="4002774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Se invece vogliamo spendere qualcosina possiamo andare su </a:t>
            </a:r>
            <a:r>
              <a:rPr lang="en-US" sz="2800" dirty="0">
                <a:hlinkClick r:id="rId3"/>
              </a:rPr>
              <a:t>https://wrapbootstrap.com/themes</a:t>
            </a:r>
            <a:endParaRPr lang="en-US" sz="2800" b="1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935" y="1705971"/>
            <a:ext cx="6438800" cy="343151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195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9942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246313" y="4406901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t-IT"/>
              <a:t>Demo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2246313" y="2906714"/>
            <a:ext cx="77724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Elementi CSS di Bootstrap</a:t>
            </a:r>
            <a:endParaRPr lang="en-US" dirty="0"/>
          </a:p>
        </p:txBody>
      </p:sp>
      <p:pic>
        <p:nvPicPr>
          <p:cNvPr id="10" name="Picture 2" descr="http://www.citykiosk.it/res/omino-cav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124744"/>
            <a:ext cx="3124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0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Componenti</a:t>
            </a:r>
            <a:endParaRPr lang="it-IT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78843" y="1255880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javascript. Tra questi troviamo:</a:t>
            </a:r>
          </a:p>
          <a:p>
            <a:pPr>
              <a:buFontTx/>
              <a:buChar char="-"/>
            </a:pPr>
            <a:r>
              <a:rPr lang="it-IT" sz="2400" b="1" dirty="0"/>
              <a:t>Glyphicons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91" y="2762024"/>
            <a:ext cx="5889009" cy="32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Componenti</a:t>
            </a:r>
            <a:endParaRPr lang="it-IT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78843" y="1255880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javascript. Tra questi troviamo:</a:t>
            </a:r>
          </a:p>
          <a:p>
            <a:pPr>
              <a:buFontTx/>
              <a:buChar char="-"/>
            </a:pPr>
            <a:r>
              <a:rPr lang="it-IT" sz="2400" dirty="0"/>
              <a:t>Glyphicons</a:t>
            </a:r>
          </a:p>
          <a:p>
            <a:pPr>
              <a:buFontTx/>
              <a:buChar char="-"/>
            </a:pPr>
            <a:r>
              <a:rPr lang="it-IT" sz="2400" b="1" dirty="0"/>
              <a:t>Navbar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42" y="3746595"/>
            <a:ext cx="8368846" cy="139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Componenti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327888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javascript. Tra questi troviamo:</a:t>
            </a:r>
          </a:p>
          <a:p>
            <a:pPr>
              <a:buFontTx/>
              <a:buChar char="-"/>
            </a:pPr>
            <a:r>
              <a:rPr lang="it-IT" sz="2400" dirty="0"/>
              <a:t>Glyphicons</a:t>
            </a:r>
          </a:p>
          <a:p>
            <a:pPr>
              <a:buFontTx/>
              <a:buChar char="-"/>
            </a:pPr>
            <a:r>
              <a:rPr lang="it-IT" sz="2400" dirty="0"/>
              <a:t>Navbar</a:t>
            </a:r>
          </a:p>
          <a:p>
            <a:pPr>
              <a:buFontTx/>
              <a:buChar char="-"/>
            </a:pPr>
            <a:r>
              <a:rPr lang="it-IT" sz="2400" b="1" dirty="0"/>
              <a:t>Dropdown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65" y="2730623"/>
            <a:ext cx="3395805" cy="33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78843" y="1471904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javascript. Tra questi troviamo:</a:t>
            </a:r>
          </a:p>
          <a:p>
            <a:pPr>
              <a:buFontTx/>
              <a:buChar char="-"/>
            </a:pPr>
            <a:r>
              <a:rPr lang="it-IT" sz="2400" dirty="0"/>
              <a:t>Glyphicons</a:t>
            </a:r>
          </a:p>
          <a:p>
            <a:pPr>
              <a:buFontTx/>
              <a:buChar char="-"/>
            </a:pPr>
            <a:r>
              <a:rPr lang="it-IT" sz="2400" dirty="0"/>
              <a:t>Navbar</a:t>
            </a:r>
          </a:p>
          <a:p>
            <a:pPr>
              <a:buFontTx/>
              <a:buChar char="-"/>
            </a:pPr>
            <a:r>
              <a:rPr lang="it-IT" sz="2400" dirty="0"/>
              <a:t>Dropdown</a:t>
            </a:r>
          </a:p>
          <a:p>
            <a:pPr>
              <a:buFontTx/>
              <a:buChar char="-"/>
            </a:pPr>
            <a:r>
              <a:rPr lang="it-IT" sz="2400" b="1" dirty="0"/>
              <a:t>Tab</a:t>
            </a: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3099756"/>
            <a:ext cx="5619542" cy="23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Componenti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327888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javascript. Tra questi troviamo:</a:t>
            </a:r>
          </a:p>
          <a:p>
            <a:pPr>
              <a:buFontTx/>
              <a:buChar char="-"/>
            </a:pPr>
            <a:r>
              <a:rPr lang="it-IT" sz="2400" dirty="0"/>
              <a:t>Glyphicons</a:t>
            </a:r>
          </a:p>
          <a:p>
            <a:pPr>
              <a:buFontTx/>
              <a:buChar char="-"/>
            </a:pPr>
            <a:r>
              <a:rPr lang="it-IT" sz="2400" dirty="0"/>
              <a:t>Navbar</a:t>
            </a:r>
          </a:p>
          <a:p>
            <a:pPr>
              <a:buFontTx/>
              <a:buChar char="-"/>
            </a:pPr>
            <a:r>
              <a:rPr lang="it-IT" sz="2400" dirty="0"/>
              <a:t>Dropdown</a:t>
            </a:r>
          </a:p>
          <a:p>
            <a:pPr>
              <a:buFontTx/>
              <a:buChar char="-"/>
            </a:pPr>
            <a:r>
              <a:rPr lang="it-IT" sz="2400" dirty="0"/>
              <a:t>Tab</a:t>
            </a:r>
          </a:p>
          <a:p>
            <a:pPr>
              <a:buFontTx/>
              <a:buChar char="-"/>
            </a:pPr>
            <a:r>
              <a:rPr lang="it-IT" sz="2400" b="1" dirty="0"/>
              <a:t>Modal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3232035"/>
            <a:ext cx="59340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Soluzioni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919536" y="1556792"/>
            <a:ext cx="8496944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Cosa vuol dire Responsive:</a:t>
            </a:r>
          </a:p>
          <a:p>
            <a:pPr marL="0" indent="0">
              <a:buNone/>
            </a:pPr>
            <a:r>
              <a:rPr lang="it-IT" dirty="0"/>
              <a:t>Che i contenuti saranno visibili su tutti i dispositivi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Che cosa vuol dire </a:t>
            </a:r>
            <a:r>
              <a:rPr lang="it-IT" b="1" dirty="0" err="1"/>
              <a:t>Adaptive</a:t>
            </a:r>
            <a:r>
              <a:rPr lang="it-IT" b="1" dirty="0"/>
              <a:t>:</a:t>
            </a:r>
          </a:p>
          <a:p>
            <a:pPr marL="0" indent="0">
              <a:buNone/>
            </a:pPr>
            <a:r>
              <a:rPr lang="it-IT" dirty="0"/>
              <a:t>Che i contenuti si adattano al dispositivo che li visualizza o all’orientamento di esso.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58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Bootstrap layout</a:t>
            </a:r>
            <a:endParaRPr lang="it-IT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78843" y="1399896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javascript. Tra questi troviamo:</a:t>
            </a:r>
          </a:p>
          <a:p>
            <a:pPr>
              <a:buFontTx/>
              <a:buChar char="-"/>
            </a:pPr>
            <a:r>
              <a:rPr lang="it-IT" sz="2400" dirty="0"/>
              <a:t>Glyphicons</a:t>
            </a:r>
          </a:p>
          <a:p>
            <a:pPr>
              <a:buFontTx/>
              <a:buChar char="-"/>
            </a:pPr>
            <a:r>
              <a:rPr lang="it-IT" sz="2400" dirty="0"/>
              <a:t>Navbar</a:t>
            </a:r>
          </a:p>
          <a:p>
            <a:pPr>
              <a:buFontTx/>
              <a:buChar char="-"/>
            </a:pPr>
            <a:r>
              <a:rPr lang="it-IT" sz="2400" dirty="0"/>
              <a:t>Dropdown</a:t>
            </a:r>
          </a:p>
          <a:p>
            <a:pPr>
              <a:buFontTx/>
              <a:buChar char="-"/>
            </a:pPr>
            <a:r>
              <a:rPr lang="it-IT" sz="2400" dirty="0"/>
              <a:t>Tab</a:t>
            </a:r>
          </a:p>
          <a:p>
            <a:pPr>
              <a:buFontTx/>
              <a:buChar char="-"/>
            </a:pPr>
            <a:r>
              <a:rPr lang="it-IT" sz="2400" dirty="0"/>
              <a:t>Modal</a:t>
            </a:r>
          </a:p>
          <a:p>
            <a:pPr>
              <a:buFontTx/>
              <a:buChar char="-"/>
            </a:pPr>
            <a:r>
              <a:rPr lang="it-IT" sz="2400" b="1" dirty="0"/>
              <a:t>Collapse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67" y="2928446"/>
            <a:ext cx="6083133" cy="28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Bootstrap - Componenti</a:t>
            </a:r>
            <a:endParaRPr lang="it-IT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78843" y="1255880"/>
            <a:ext cx="8331957" cy="49814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Per dare dinamicità ai nostri siti bootstrap ci fornisce una serie di componenti, di cui alcuni richiedono l’uso di </a:t>
            </a:r>
            <a:r>
              <a:rPr lang="it-IT" sz="2800" dirty="0" err="1"/>
              <a:t>javascript</a:t>
            </a:r>
            <a:r>
              <a:rPr lang="it-IT" sz="2800" dirty="0"/>
              <a:t> e css3. Tra questi troviamo:</a:t>
            </a:r>
          </a:p>
          <a:p>
            <a:pPr>
              <a:buFontTx/>
              <a:buChar char="-"/>
            </a:pPr>
            <a:r>
              <a:rPr lang="it-IT" sz="2400" dirty="0"/>
              <a:t>Glyphicons</a:t>
            </a:r>
          </a:p>
          <a:p>
            <a:pPr>
              <a:buFontTx/>
              <a:buChar char="-"/>
            </a:pPr>
            <a:r>
              <a:rPr lang="it-IT" sz="2400" dirty="0"/>
              <a:t>Navbar</a:t>
            </a:r>
          </a:p>
          <a:p>
            <a:pPr>
              <a:buFontTx/>
              <a:buChar char="-"/>
            </a:pPr>
            <a:r>
              <a:rPr lang="it-IT" sz="2400" dirty="0"/>
              <a:t>Dropdown</a:t>
            </a:r>
          </a:p>
          <a:p>
            <a:pPr>
              <a:buFontTx/>
              <a:buChar char="-"/>
            </a:pPr>
            <a:r>
              <a:rPr lang="it-IT" sz="2400" dirty="0"/>
              <a:t>Tab</a:t>
            </a:r>
          </a:p>
          <a:p>
            <a:pPr>
              <a:buFontTx/>
              <a:buChar char="-"/>
            </a:pPr>
            <a:r>
              <a:rPr lang="it-IT" sz="2400" dirty="0"/>
              <a:t>Modal</a:t>
            </a:r>
          </a:p>
          <a:p>
            <a:pPr>
              <a:buFontTx/>
              <a:buChar char="-"/>
            </a:pPr>
            <a:r>
              <a:rPr lang="it-IT" sz="2400" dirty="0"/>
              <a:t>Collapse</a:t>
            </a:r>
          </a:p>
          <a:p>
            <a:pPr>
              <a:buFontTx/>
              <a:buChar char="-"/>
            </a:pPr>
            <a:r>
              <a:rPr lang="it-IT" sz="2400" b="1" dirty="0"/>
              <a:t>Carousel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762" y="2811726"/>
            <a:ext cx="5641550" cy="31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2246313" y="4406901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it-IT"/>
              <a:t>Demo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 bwMode="auto">
          <a:xfrm>
            <a:off x="2246313" y="2906714"/>
            <a:ext cx="77724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Uso dei componenti </a:t>
            </a:r>
          </a:p>
          <a:p>
            <a:pPr marL="0" indent="0">
              <a:buNone/>
            </a:pPr>
            <a:r>
              <a:rPr lang="it-IT" dirty="0"/>
              <a:t>di Bootstrap</a:t>
            </a:r>
            <a:endParaRPr lang="en-US" dirty="0"/>
          </a:p>
        </p:txBody>
      </p:sp>
      <p:pic>
        <p:nvPicPr>
          <p:cNvPr id="10" name="Picture 2" descr="http://www.citykiosk.it/res/omino-cav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114022"/>
            <a:ext cx="3124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it-IT" sz="4400"/>
              <a:t>Personalizzare Bootstrap</a:t>
            </a:r>
            <a:endParaRPr lang="it-IT" sz="4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b="1" dirty="0" smtClean="0"/>
              <a:t>Carmine </a:t>
            </a:r>
            <a:r>
              <a:rPr lang="it-IT" b="1" dirty="0" err="1" smtClean="0"/>
              <a:t>alfano</a:t>
            </a:r>
            <a:endParaRPr lang="it-IT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b="1" dirty="0" smtClean="0"/>
              <a:t>1° metodo: </a:t>
            </a:r>
            <a:r>
              <a:rPr lang="it-IT" b="1" dirty="0" err="1" smtClean="0"/>
              <a:t>Less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847530" y="1196752"/>
            <a:ext cx="8640959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ll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CSS di Bootstrap è costruito con 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Less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, un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preprocessore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dotato di funzionalità aggiuntive come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variabili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, 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mixins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e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funzioni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 per poter compilare il CSS.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919536" y="4581129"/>
            <a:ext cx="8424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È possibile scaricare il file sorgente (Source code) dalla pagina download del sito ufficiale di bootstrap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991545" y="5517233"/>
            <a:ext cx="8208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http://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getbootstrap.com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/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getting-started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rPr>
              <a:t>/#download</a:t>
            </a:r>
          </a:p>
        </p:txBody>
      </p:sp>
      <p:pic>
        <p:nvPicPr>
          <p:cNvPr id="3" name="Immagin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924944"/>
            <a:ext cx="336126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r>
              <a:rPr lang="it-IT" sz="4500" b="1" dirty="0"/>
              <a:t>2° metodo: </a:t>
            </a:r>
            <a:r>
              <a:rPr lang="it-IT" sz="4500" b="1" dirty="0" err="1"/>
              <a:t>Customize</a:t>
            </a:r>
            <a:endParaRPr lang="it-IT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78843" y="1169006"/>
            <a:ext cx="8331957" cy="109182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Il sito ufficiale mette a disposizione una pagina dove poter personalizzare il file </a:t>
            </a:r>
            <a:r>
              <a:rPr lang="it-IT" dirty="0" err="1" smtClean="0"/>
              <a:t>less</a:t>
            </a:r>
            <a:endParaRPr lang="en-US" dirty="0"/>
          </a:p>
        </p:txBody>
      </p:sp>
      <p:sp>
        <p:nvSpPr>
          <p:cNvPr id="6" name="Rectangle 8"/>
          <p:cNvSpPr/>
          <p:nvPr/>
        </p:nvSpPr>
        <p:spPr>
          <a:xfrm>
            <a:off x="2844658" y="5733256"/>
            <a:ext cx="6372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getbootstrap.com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/customize/</a:t>
            </a:r>
          </a:p>
        </p:txBody>
      </p:sp>
      <p:pic>
        <p:nvPicPr>
          <p:cNvPr id="3" name="Immagine 2" descr="Schermata 2014-12-05 alle 10.04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276872"/>
            <a:ext cx="5573912" cy="33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3° Metodo: </a:t>
            </a:r>
            <a:r>
              <a:rPr lang="it-IT" sz="4500" b="1" dirty="0" err="1"/>
              <a:t>Css</a:t>
            </a:r>
            <a:r>
              <a:rPr lang="it-IT" sz="4500" b="1" dirty="0"/>
              <a:t> addizionale</a:t>
            </a:r>
            <a:endParaRPr lang="it-IT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878842" y="1169006"/>
            <a:ext cx="8789158" cy="109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“</a:t>
            </a:r>
            <a:r>
              <a:rPr lang="it-IT" dirty="0" err="1"/>
              <a:t>Wrappare</a:t>
            </a:r>
            <a:r>
              <a:rPr lang="it-IT" dirty="0"/>
              <a:t>” gli elementi della griglia in </a:t>
            </a:r>
            <a:r>
              <a:rPr lang="it-IT" dirty="0" err="1"/>
              <a:t>tag</a:t>
            </a:r>
            <a:r>
              <a:rPr lang="it-IT" dirty="0"/>
              <a:t> con id o classi personalizzate</a:t>
            </a:r>
            <a:endParaRPr lang="en-US" dirty="0"/>
          </a:p>
        </p:txBody>
      </p:sp>
      <p:pic>
        <p:nvPicPr>
          <p:cNvPr id="13" name="Immagine 12" descr="Schermata 2014-12-05 alle 10.3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348881"/>
            <a:ext cx="6264696" cy="40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3° Metodo: </a:t>
            </a:r>
            <a:r>
              <a:rPr lang="it-IT" sz="4500" b="1" dirty="0" err="1"/>
              <a:t>Css</a:t>
            </a:r>
            <a:r>
              <a:rPr lang="it-IT" sz="4500" b="1" dirty="0"/>
              <a:t> addizionale</a:t>
            </a:r>
            <a:endParaRPr lang="it-IT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878842" y="1169006"/>
            <a:ext cx="8681654" cy="109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…oppure affiancare delle classi addizionali alle classi di bootstrap come in questo esempio… </a:t>
            </a:r>
            <a:endParaRPr lang="en-US" dirty="0"/>
          </a:p>
        </p:txBody>
      </p:sp>
      <p:pic>
        <p:nvPicPr>
          <p:cNvPr id="3" name="Immagine 2" descr="Schermata 2014-12-05 alle 10.4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14292"/>
            <a:ext cx="6624736" cy="39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3° Metodo: </a:t>
            </a:r>
            <a:r>
              <a:rPr lang="it-IT" sz="4500" b="1" dirty="0" err="1"/>
              <a:t>Css</a:t>
            </a:r>
            <a:r>
              <a:rPr lang="it-IT" sz="4500" b="1" dirty="0"/>
              <a:t> addizionale</a:t>
            </a:r>
            <a:endParaRPr lang="it-IT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878842" y="1169006"/>
            <a:ext cx="8681654" cy="109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…o affiancare degli </a:t>
            </a:r>
            <a:r>
              <a:rPr lang="it-IT"/>
              <a:t>id addizionali </a:t>
            </a:r>
            <a:endParaRPr lang="en-US" dirty="0"/>
          </a:p>
        </p:txBody>
      </p:sp>
      <p:pic>
        <p:nvPicPr>
          <p:cNvPr id="4" name="Immagine 3" descr="Schermata 2014-12-05 alle 10.42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1772817"/>
            <a:ext cx="6480720" cy="42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6839" y="260648"/>
            <a:ext cx="8229600" cy="980728"/>
          </a:xfrm>
        </p:spPr>
        <p:txBody>
          <a:bodyPr/>
          <a:lstStyle/>
          <a:p>
            <a:pPr algn="ctr"/>
            <a:r>
              <a:rPr lang="it-IT" sz="4500" b="1" dirty="0"/>
              <a:t>Dove trovare le informazioni? </a:t>
            </a:r>
            <a:endParaRPr lang="it-IT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703512" y="1340768"/>
            <a:ext cx="8712968" cy="109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guida in inglese è disponibile alla pagina ufficiale</a:t>
            </a:r>
            <a:endParaRPr lang="en-US" dirty="0"/>
          </a:p>
        </p:txBody>
      </p:sp>
      <p:sp>
        <p:nvSpPr>
          <p:cNvPr id="6" name="Rectangle 8"/>
          <p:cNvSpPr>
            <a:spLocks noGrp="1"/>
          </p:cNvSpPr>
          <p:nvPr>
            <p:ph idx="1"/>
          </p:nvPr>
        </p:nvSpPr>
        <p:spPr>
          <a:xfrm>
            <a:off x="1524001" y="5445225"/>
            <a:ext cx="91440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hackerstribe.com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/guide/IT-bootstrap-3.1.1</a:t>
            </a:r>
          </a:p>
        </p:txBody>
      </p:sp>
      <p:sp>
        <p:nvSpPr>
          <p:cNvPr id="7" name="Rectangle 8"/>
          <p:cNvSpPr txBox="1">
            <a:spLocks/>
          </p:cNvSpPr>
          <p:nvPr/>
        </p:nvSpPr>
        <p:spPr bwMode="auto">
          <a:xfrm>
            <a:off x="1524000" y="23488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getbootstrap.com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63552" y="3645024"/>
            <a:ext cx="7632848" cy="109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Il sito ufficiale tradotto in italiano è disponibile alla pagina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544" y="485800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Soluzioni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-865875" y="2207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3279755" y="3953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 descr="Schermata 2015-01-05 alle 16.40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4" t="26098" r="18990" b="14829"/>
          <a:stretch/>
        </p:blipFill>
        <p:spPr>
          <a:xfrm>
            <a:off x="3287689" y="1484785"/>
            <a:ext cx="5657049" cy="3290109"/>
          </a:xfrm>
          <a:prstGeom prst="rect">
            <a:avLst/>
          </a:prstGeom>
        </p:spPr>
      </p:pic>
      <p:sp>
        <p:nvSpPr>
          <p:cNvPr id="9" name="Segnaposto contenuto 2"/>
          <p:cNvSpPr txBox="1">
            <a:spLocks/>
          </p:cNvSpPr>
          <p:nvPr/>
        </p:nvSpPr>
        <p:spPr>
          <a:xfrm>
            <a:off x="2639616" y="5085184"/>
            <a:ext cx="7272808" cy="111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L’utente può visualizzare un sito sia in verticale che in orizzontale.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34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Retrospettivo</Template>
  <TotalTime>147</TotalTime>
  <Words>3012</Words>
  <Application>Microsoft Macintosh PowerPoint</Application>
  <PresentationFormat>Widescreen</PresentationFormat>
  <Paragraphs>395</Paragraphs>
  <Slides>89</Slides>
  <Notes>51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89</vt:i4>
      </vt:variant>
    </vt:vector>
  </HeadingPairs>
  <TitlesOfParts>
    <vt:vector size="95" baseType="lpstr">
      <vt:lpstr>Calibri</vt:lpstr>
      <vt:lpstr>Calibri Light</vt:lpstr>
      <vt:lpstr>Segoe UI</vt:lpstr>
      <vt:lpstr>Wingdings</vt:lpstr>
      <vt:lpstr>Arial</vt:lpstr>
      <vt:lpstr>Retrospettivo</vt:lpstr>
      <vt:lpstr>Design Responsivo</vt:lpstr>
      <vt:lpstr>Desktop vs Mobile</vt:lpstr>
      <vt:lpstr>Desktop vs Mobile</vt:lpstr>
      <vt:lpstr>La richiesta cognitiva</vt:lpstr>
      <vt:lpstr>La richiesta cognitiva</vt:lpstr>
      <vt:lpstr>La richiesta cognitiva</vt:lpstr>
      <vt:lpstr>Soluzioni</vt:lpstr>
      <vt:lpstr>Soluzioni</vt:lpstr>
      <vt:lpstr>Soluzioni</vt:lpstr>
      <vt:lpstr>Visualizzazione dei contenuti</vt:lpstr>
      <vt:lpstr>Il concetto di “cornice”</vt:lpstr>
      <vt:lpstr>Il concetto di “tela flessibile”</vt:lpstr>
      <vt:lpstr>Il concetto di “tela flessibile”</vt:lpstr>
      <vt:lpstr>Il concetto di “tela flessibile”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Gli ingredienti per un sito responsive</vt:lpstr>
      <vt:lpstr>I vantaggi di un sito responsive</vt:lpstr>
      <vt:lpstr>Gli ingredienti per un sito responsive</vt:lpstr>
      <vt:lpstr>I vantaggi di un sito responsive</vt:lpstr>
      <vt:lpstr>I vantaggi di un sito responsive</vt:lpstr>
      <vt:lpstr>Perché non un’ APP?</vt:lpstr>
      <vt:lpstr>Perché non un’ APP?</vt:lpstr>
      <vt:lpstr>Cosa sono i Framework css?</vt:lpstr>
      <vt:lpstr>Cosa offrono i Framework css</vt:lpstr>
      <vt:lpstr>Prima di Bootstrap &amp; Co.</vt:lpstr>
      <vt:lpstr>Prima di Bootstrap &amp; Co.</vt:lpstr>
      <vt:lpstr>Perché usare un Framework?</vt:lpstr>
      <vt:lpstr>Perché usare un Framework?</vt:lpstr>
      <vt:lpstr>Perché usare un Framework?</vt:lpstr>
      <vt:lpstr>Perché NON usare un Framework?</vt:lpstr>
      <vt:lpstr>Perché NON usare un Framework?</vt:lpstr>
      <vt:lpstr>Perché NON usare un Framework?</vt:lpstr>
      <vt:lpstr>Perché NON usare un Framework?</vt:lpstr>
      <vt:lpstr>Di cosa parleremo</vt:lpstr>
      <vt:lpstr>Parliamo di Bootstrap</vt:lpstr>
      <vt:lpstr>Cos’è Bootstrap</vt:lpstr>
      <vt:lpstr>Cos’è Bootstrap</vt:lpstr>
      <vt:lpstr>Scaricare Bootstrap</vt:lpstr>
      <vt:lpstr>Scaricare Bootstrap</vt:lpstr>
      <vt:lpstr>Come usare Bootstrap</vt:lpstr>
      <vt:lpstr>Template base di un progetto Bootstrap</vt:lpstr>
      <vt:lpstr>Bootstrap layout</vt:lpstr>
      <vt:lpstr>Bootstrap layout</vt:lpstr>
      <vt:lpstr>Bootstrap layout</vt:lpstr>
      <vt:lpstr>Bootstrap layout</vt:lpstr>
      <vt:lpstr>Bootstrap layout</vt:lpstr>
      <vt:lpstr>Bootstrap layout</vt:lpstr>
      <vt:lpstr>Bootstrap - Typography</vt:lpstr>
      <vt:lpstr>Bootstrap - Tabelle</vt:lpstr>
      <vt:lpstr>Bootstrap – Form e pulsanti</vt:lpstr>
      <vt:lpstr>Bootstrap – Form e pulsanti</vt:lpstr>
      <vt:lpstr>Bootstrap – Form e pulsanti</vt:lpstr>
      <vt:lpstr>Bootstrap layout</vt:lpstr>
      <vt:lpstr>Bootstrap - Immagini</vt:lpstr>
      <vt:lpstr>Bootstrap - Helpers</vt:lpstr>
      <vt:lpstr>Bootstrap - Template</vt:lpstr>
      <vt:lpstr>Bootstrap - Template</vt:lpstr>
      <vt:lpstr>Presentazione di PowerPoint</vt:lpstr>
      <vt:lpstr>Bootstrap - Componenti</vt:lpstr>
      <vt:lpstr>Bootstrap - Componenti</vt:lpstr>
      <vt:lpstr>Bootstrap - Componenti</vt:lpstr>
      <vt:lpstr>Bootstrap layout</vt:lpstr>
      <vt:lpstr>Bootstrap - Componenti</vt:lpstr>
      <vt:lpstr>Bootstrap layout</vt:lpstr>
      <vt:lpstr>Bootstrap - Componenti</vt:lpstr>
      <vt:lpstr>Presentazione di PowerPoint</vt:lpstr>
      <vt:lpstr>Personalizzare Bootstrap</vt:lpstr>
      <vt:lpstr>1° metodo: Less</vt:lpstr>
      <vt:lpstr>2° metodo: Customize</vt:lpstr>
      <vt:lpstr>3° Metodo: Css addizionale</vt:lpstr>
      <vt:lpstr>3° Metodo: Css addizionale</vt:lpstr>
      <vt:lpstr>3° Metodo: Css addizionale</vt:lpstr>
      <vt:lpstr>Dove trovare le informazioni?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</dc:title>
  <dc:creator>Carmine Alfano</dc:creator>
  <cp:lastModifiedBy>Carmine Alfano</cp:lastModifiedBy>
  <cp:revision>150</cp:revision>
  <dcterms:created xsi:type="dcterms:W3CDTF">2016-09-27T17:12:58Z</dcterms:created>
  <dcterms:modified xsi:type="dcterms:W3CDTF">2016-10-06T13:55:10Z</dcterms:modified>
</cp:coreProperties>
</file>